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8" r:id="rId15"/>
    <p:sldId id="266" r:id="rId16"/>
    <p:sldId id="267" r:id="rId17"/>
    <p:sldId id="275" r:id="rId18"/>
    <p:sldId id="276" r:id="rId19"/>
    <p:sldId id="277" r:id="rId20"/>
    <p:sldId id="278" r:id="rId21"/>
    <p:sldId id="279" r:id="rId22"/>
    <p:sldId id="280" r:id="rId23"/>
    <p:sldId id="269" r:id="rId24"/>
    <p:sldId id="270" r:id="rId25"/>
    <p:sldId id="271" r:id="rId26"/>
    <p:sldId id="272" r:id="rId27"/>
    <p:sldId id="273" r:id="rId28"/>
    <p:sldId id="274" r:id="rId29"/>
    <p:sldId id="281" r:id="rId30"/>
    <p:sldId id="282" r:id="rId31"/>
    <p:sldId id="283" r:id="rId32"/>
    <p:sldId id="284" r:id="rId33"/>
    <p:sldId id="285" r:id="rId34"/>
    <p:sldId id="286" r:id="rId35"/>
    <p:sldId id="287" r:id="rId36"/>
    <p:sldId id="288" r:id="rId37"/>
    <p:sldId id="291" r:id="rId38"/>
    <p:sldId id="290" r:id="rId39"/>
    <p:sldId id="289"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p:scale>
          <a:sx n="149" d="100"/>
          <a:sy n="149" d="100"/>
        </p:scale>
        <p:origin x="-2601" y="-2163"/>
      </p:cViewPr>
      <p:guideLst/>
    </p:cSldViewPr>
  </p:slideViewPr>
  <p:notesTextViewPr>
    <p:cViewPr>
      <p:scale>
        <a:sx n="1" d="1"/>
        <a:sy n="1" d="1"/>
      </p:scale>
      <p:origin x="0" y="0"/>
    </p:cViewPr>
  </p:notesTextViewPr>
  <p:sorterViewPr>
    <p:cViewPr>
      <p:scale>
        <a:sx n="100" d="100"/>
        <a:sy n="100" d="100"/>
      </p:scale>
      <p:origin x="0" y="-31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C63EB-152C-4734-B00E-80CCFF008DA4}" type="datetimeFigureOut">
              <a:rPr lang="en-US" smtClean="0"/>
              <a:t>6/8/2025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DBA97-0D75-4B9A-B941-C66BA537E99E}" type="slidenum">
              <a:rPr lang="en-US" smtClean="0"/>
              <a:t>‹#›</a:t>
            </a:fld>
            <a:endParaRPr lang="en-US"/>
          </a:p>
        </p:txBody>
      </p:sp>
    </p:spTree>
    <p:extLst>
      <p:ext uri="{BB962C8B-B14F-4D97-AF65-F5344CB8AC3E}">
        <p14:creationId xmlns:p14="http://schemas.microsoft.com/office/powerpoint/2010/main" val="56172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Standards from a traditional I.E. standpoint involves timing a process and evaluating the efficiency of the operator and prorating accordingly.  That assumes no improvements are needed.  Standard Work sees Time Observation as a Starting Point in Kaizen.  Change is necessary.  Improvement is necessary.</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3</a:t>
            </a:fld>
            <a:endParaRPr lang="en-US"/>
          </a:p>
        </p:txBody>
      </p:sp>
    </p:spTree>
    <p:extLst>
      <p:ext uri="{BB962C8B-B14F-4D97-AF65-F5344CB8AC3E}">
        <p14:creationId xmlns:p14="http://schemas.microsoft.com/office/powerpoint/2010/main" val="182909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typically calculate the math for 1 shift and then multiply if additional shifts are utilized.  It is possible for some departments to have different available times than others.</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18</a:t>
            </a:fld>
            <a:endParaRPr lang="en-US"/>
          </a:p>
        </p:txBody>
      </p:sp>
    </p:spTree>
    <p:extLst>
      <p:ext uri="{BB962C8B-B14F-4D97-AF65-F5344CB8AC3E}">
        <p14:creationId xmlns:p14="http://schemas.microsoft.com/office/powerpoint/2010/main" val="135745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continue to build products and part of the value stream has stopped, maybe due to a breakdown or quality issue, the WIP will continue to build, thus Over Production is occurring.  Pull Systems regulate the WIP in between process.  If a process stops downstream, the processes feeding it will stop soon after, automatically.</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25</a:t>
            </a:fld>
            <a:endParaRPr lang="en-US"/>
          </a:p>
        </p:txBody>
      </p:sp>
    </p:spTree>
    <p:extLst>
      <p:ext uri="{BB962C8B-B14F-4D97-AF65-F5344CB8AC3E}">
        <p14:creationId xmlns:p14="http://schemas.microsoft.com/office/powerpoint/2010/main" val="30516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5 forms used for Standard Work.  The time observation form is for timing the process steps involved for operators.  The process capacity table is used to amortize perishable tool wear over affected quantities to adjust the automatic machine times and capacity being utilized.   The standard work combination sheet combines the operator times, walking times, and machine cycle times into 1 visual chart.  The Standard Work Sheet shows an aerial view of a process to indicate the general path of the operator during the process cycle.  The operator loading chart is used to show how work is divided among multiple operators and how they compare to each other and more importantly …takt time.</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30</a:t>
            </a:fld>
            <a:endParaRPr lang="en-US"/>
          </a:p>
        </p:txBody>
      </p:sp>
    </p:spTree>
    <p:extLst>
      <p:ext uri="{BB962C8B-B14F-4D97-AF65-F5344CB8AC3E}">
        <p14:creationId xmlns:p14="http://schemas.microsoft.com/office/powerpoint/2010/main" val="4228293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ghant</a:t>
            </a:r>
            <a:r>
              <a:rPr lang="en-US" dirty="0"/>
              <a:t> chart is used to show visually how the cycle times cascade into the total time.  This chart shows manual effort, walking, and machine cycle times if automatic.  When dividing work between operators, no person should have more than the amount of the Takt Time.   In most cases, the steps cannot be split.  So when dividing work you must go back to the end of the </a:t>
            </a:r>
            <a:r>
              <a:rPr lang="en-US" dirty="0" err="1"/>
              <a:t>revious</a:t>
            </a:r>
            <a:r>
              <a:rPr lang="en-US" dirty="0"/>
              <a:t> step when defining work load.</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34</a:t>
            </a:fld>
            <a:endParaRPr lang="en-US"/>
          </a:p>
        </p:txBody>
      </p:sp>
    </p:spTree>
    <p:extLst>
      <p:ext uri="{BB962C8B-B14F-4D97-AF65-F5344CB8AC3E}">
        <p14:creationId xmlns:p14="http://schemas.microsoft.com/office/powerpoint/2010/main" val="317980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is used to amortize a tool wear change over the cycles that it covers.  I.e., change a tool every 100 pcs and it take 6:00, or 360 seconds……allocate 3.6 seconds per piece.  This is for calculating capacity of a process when it is running.  Note:  this does not include changeovers, nor </a:t>
            </a:r>
            <a:r>
              <a:rPr lang="en-US" dirty="0" err="1"/>
              <a:t>pm’s</a:t>
            </a:r>
            <a:r>
              <a:rPr lang="en-US" dirty="0"/>
              <a:t>.</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36</a:t>
            </a:fld>
            <a:endParaRPr lang="en-US"/>
          </a:p>
        </p:txBody>
      </p:sp>
    </p:spTree>
    <p:extLst>
      <p:ext uri="{BB962C8B-B14F-4D97-AF65-F5344CB8AC3E}">
        <p14:creationId xmlns:p14="http://schemas.microsoft.com/office/powerpoint/2010/main" val="87721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is the Standard Work Layout Sheet.  It is aerial sketch to give perspective of the flow of the operator work path.  It does not have to be a perfect scale but close is preferred.  It shows where quality checks occur, where safety precaution needs attention, maybe heat, or electrical testing.  It also shows the standard WIP (work in process) that should always be present.  If a leader walks up and there is more or less, we know standard work is not being followed.</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38</a:t>
            </a:fld>
            <a:endParaRPr lang="en-US"/>
          </a:p>
        </p:txBody>
      </p:sp>
    </p:spTree>
    <p:extLst>
      <p:ext uri="{BB962C8B-B14F-4D97-AF65-F5344CB8AC3E}">
        <p14:creationId xmlns:p14="http://schemas.microsoft.com/office/powerpoint/2010/main" val="111496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Operator Loading Chart.  It is more common for this to be uneven than even.  In fact, it is almost impossible to fully balance a line equal.    KEY POINT.  There will always be a station or person that has slightly more time than the balance of the operators.  This step is the Time Trap. (The step that takes the longest).  This step dictates the output of a process.  Every process has a Time Trap.</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40</a:t>
            </a:fld>
            <a:endParaRPr lang="en-US"/>
          </a:p>
        </p:txBody>
      </p:sp>
    </p:spTree>
    <p:extLst>
      <p:ext uri="{BB962C8B-B14F-4D97-AF65-F5344CB8AC3E}">
        <p14:creationId xmlns:p14="http://schemas.microsoft.com/office/powerpoint/2010/main" val="39661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tradition thinking and traditional line balancing.  This is most likely not going to happen.</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41</a:t>
            </a:fld>
            <a:endParaRPr lang="en-US"/>
          </a:p>
        </p:txBody>
      </p:sp>
    </p:spTree>
    <p:extLst>
      <p:ext uri="{BB962C8B-B14F-4D97-AF65-F5344CB8AC3E}">
        <p14:creationId xmlns:p14="http://schemas.microsoft.com/office/powerpoint/2010/main" val="359273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possible to perfectly balance the line,, it is best to load up to no more than 90% of the takt time.  The least man operator concept, is preferred.  This person can do the NVA activities such as move product away or backfill bins on the line.</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42</a:t>
            </a:fld>
            <a:endParaRPr lang="en-US"/>
          </a:p>
        </p:txBody>
      </p:sp>
    </p:spTree>
    <p:extLst>
      <p:ext uri="{BB962C8B-B14F-4D97-AF65-F5344CB8AC3E}">
        <p14:creationId xmlns:p14="http://schemas.microsoft.com/office/powerpoint/2010/main" val="54913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Calculate Takt Time with the given demand.  Divide the work up so that nobody has more than takt time keeping in mind a step cannot be split.  Calculate the number of people required for each scenario.  Based on the </a:t>
            </a:r>
            <a:r>
              <a:rPr lang="en-US" dirty="0" err="1"/>
              <a:t>TimeTrap</a:t>
            </a:r>
            <a:r>
              <a:rPr lang="en-US" dirty="0"/>
              <a:t> scenario,  what is the output of the cell, how many people were used, what is the Productivity of the cell?</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48</a:t>
            </a:fld>
            <a:endParaRPr lang="en-US"/>
          </a:p>
        </p:txBody>
      </p:sp>
    </p:spTree>
    <p:extLst>
      <p:ext uri="{BB962C8B-B14F-4D97-AF65-F5344CB8AC3E}">
        <p14:creationId xmlns:p14="http://schemas.microsoft.com/office/powerpoint/2010/main" val="42024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4</a:t>
            </a:fld>
            <a:endParaRPr lang="en-US"/>
          </a:p>
        </p:txBody>
      </p:sp>
    </p:spTree>
    <p:extLst>
      <p:ext uri="{BB962C8B-B14F-4D97-AF65-F5344CB8AC3E}">
        <p14:creationId xmlns:p14="http://schemas.microsoft.com/office/powerpoint/2010/main" val="364720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one metric for how competitive one company is over another is </a:t>
            </a:r>
            <a:r>
              <a:rPr lang="en-US" dirty="0" err="1"/>
              <a:t>leadtime</a:t>
            </a:r>
            <a:r>
              <a:rPr lang="en-US" dirty="0"/>
              <a:t>.  Leadtime is a metric but it can be used as a tool to improve Quality Cost &amp; Delivery.  If we reduce the </a:t>
            </a:r>
            <a:r>
              <a:rPr lang="en-US" dirty="0" err="1"/>
              <a:t>leadtime</a:t>
            </a:r>
            <a:r>
              <a:rPr lang="en-US" dirty="0"/>
              <a:t> of a corrective action response being triggered from when the occurrence took place, there is a stronger connection in recalling what actually happened.  We forget over time.  Leadtime can be used to lower operating cost due to cashflow improvements, inventory reductions, etc.  Leadtime reduction through a process provides a better chance for On Time Delivery to be met.</a:t>
            </a:r>
          </a:p>
        </p:txBody>
      </p:sp>
      <p:sp>
        <p:nvSpPr>
          <p:cNvPr id="4" name="Slide Number Placeholder 3"/>
          <p:cNvSpPr>
            <a:spLocks noGrp="1"/>
          </p:cNvSpPr>
          <p:nvPr>
            <p:ph type="sldNum" sz="quarter" idx="5"/>
          </p:nvPr>
        </p:nvSpPr>
        <p:spPr/>
        <p:txBody>
          <a:bodyPr/>
          <a:lstStyle/>
          <a:p>
            <a:fld id="{9C8DBA97-0D75-4B9A-B941-C66BA537E99E}" type="slidenum">
              <a:rPr lang="en-US" smtClean="0"/>
              <a:t>5</a:t>
            </a:fld>
            <a:endParaRPr lang="en-US"/>
          </a:p>
        </p:txBody>
      </p:sp>
    </p:spTree>
    <p:extLst>
      <p:ext uri="{BB962C8B-B14F-4D97-AF65-F5344CB8AC3E}">
        <p14:creationId xmlns:p14="http://schemas.microsoft.com/office/powerpoint/2010/main" val="138235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 thinking believes we need to decrease cycle times in order to reduce </a:t>
            </a:r>
            <a:r>
              <a:rPr lang="en-US" dirty="0" err="1"/>
              <a:t>leadtime</a:t>
            </a:r>
            <a:r>
              <a:rPr lang="en-US" dirty="0"/>
              <a:t>.  However approx. only 2% of </a:t>
            </a:r>
            <a:r>
              <a:rPr lang="en-US" dirty="0" err="1"/>
              <a:t>leadtime</a:t>
            </a:r>
            <a:r>
              <a:rPr lang="en-US" dirty="0"/>
              <a:t> is value added.  World Class metric is 30%.  Since the majority of </a:t>
            </a:r>
            <a:r>
              <a:rPr lang="en-US" dirty="0" err="1"/>
              <a:t>leadtime</a:t>
            </a:r>
            <a:r>
              <a:rPr lang="en-US" dirty="0"/>
              <a:t> is NVA we should work on those instead.</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6</a:t>
            </a:fld>
            <a:endParaRPr lang="en-US"/>
          </a:p>
        </p:txBody>
      </p:sp>
    </p:spTree>
    <p:extLst>
      <p:ext uri="{BB962C8B-B14F-4D97-AF65-F5344CB8AC3E}">
        <p14:creationId xmlns:p14="http://schemas.microsoft.com/office/powerpoint/2010/main" val="205449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assume each step takes 1 minute per part…..and we move in batches of 5…..it will take 20 minutes for the 1</a:t>
            </a:r>
            <a:r>
              <a:rPr lang="en-US" baseline="30000" dirty="0"/>
              <a:t>st</a:t>
            </a:r>
            <a:r>
              <a:rPr lang="en-US" dirty="0"/>
              <a:t> piece to ready to move from Testing.    If we move one piece after it is completed, the </a:t>
            </a:r>
            <a:r>
              <a:rPr lang="en-US" dirty="0" err="1"/>
              <a:t>leadtime</a:t>
            </a:r>
            <a:r>
              <a:rPr lang="en-US" dirty="0"/>
              <a:t> for that part is drastically reduced.  Product waits on more product before moving in a batch environment.  </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9</a:t>
            </a:fld>
            <a:endParaRPr lang="en-US"/>
          </a:p>
        </p:txBody>
      </p:sp>
    </p:spTree>
    <p:extLst>
      <p:ext uri="{BB962C8B-B14F-4D97-AF65-F5344CB8AC3E}">
        <p14:creationId xmlns:p14="http://schemas.microsoft.com/office/powerpoint/2010/main" val="22101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Shingijutsu</a:t>
            </a:r>
            <a:r>
              <a:rPr lang="en-US" dirty="0"/>
              <a:t> Ltd teaches there are 3 principles in Lean…..Takt, Flow, and Pull.</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10</a:t>
            </a:fld>
            <a:endParaRPr lang="en-US"/>
          </a:p>
        </p:txBody>
      </p:sp>
    </p:spTree>
    <p:extLst>
      <p:ext uri="{BB962C8B-B14F-4D97-AF65-F5344CB8AC3E}">
        <p14:creationId xmlns:p14="http://schemas.microsoft.com/office/powerpoint/2010/main" val="389889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red line is the true demand.  It is not stable.  There is not an industry or process that truly has a fixed constant demand.  The blue is an average over time.  By having a theoretical steady demand, we are able to simply resource scheduling.  To react back and forth would not be feasible.  A steady rate allows for Peaks to cover Valleys.</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13</a:t>
            </a:fld>
            <a:endParaRPr lang="en-US"/>
          </a:p>
        </p:txBody>
      </p:sp>
    </p:spTree>
    <p:extLst>
      <p:ext uri="{BB962C8B-B14F-4D97-AF65-F5344CB8AC3E}">
        <p14:creationId xmlns:p14="http://schemas.microsoft.com/office/powerpoint/2010/main" val="300809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Takt Time is a very simple calculation.  Sometimes it is taken lightly since it is so simple.  However, it will affect every decision you make on your lean journey.  It is important to take the time to calculate this.</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14</a:t>
            </a:fld>
            <a:endParaRPr lang="en-US"/>
          </a:p>
        </p:txBody>
      </p:sp>
    </p:spTree>
    <p:extLst>
      <p:ext uri="{BB962C8B-B14F-4D97-AF65-F5344CB8AC3E}">
        <p14:creationId xmlns:p14="http://schemas.microsoft.com/office/powerpoint/2010/main" val="238519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processes the day is broken up in such a way that the process is intentionally not supposed to produce parts.  Breaks, 5S, Communication Meetings.  These are all valid reasons for a discrete process to stop.  Continuous process run during these times and do not need to be subtracted.</a:t>
            </a:r>
          </a:p>
          <a:p>
            <a:endParaRPr lang="en-US" dirty="0"/>
          </a:p>
        </p:txBody>
      </p:sp>
      <p:sp>
        <p:nvSpPr>
          <p:cNvPr id="4" name="Slide Number Placeholder 3"/>
          <p:cNvSpPr>
            <a:spLocks noGrp="1"/>
          </p:cNvSpPr>
          <p:nvPr>
            <p:ph type="sldNum" sz="quarter" idx="5"/>
          </p:nvPr>
        </p:nvSpPr>
        <p:spPr/>
        <p:txBody>
          <a:bodyPr/>
          <a:lstStyle/>
          <a:p>
            <a:fld id="{9C8DBA97-0D75-4B9A-B941-C66BA537E99E}" type="slidenum">
              <a:rPr lang="en-US" smtClean="0"/>
              <a:t>15</a:t>
            </a:fld>
            <a:endParaRPr lang="en-US"/>
          </a:p>
        </p:txBody>
      </p:sp>
    </p:spTree>
    <p:extLst>
      <p:ext uri="{BB962C8B-B14F-4D97-AF65-F5344CB8AC3E}">
        <p14:creationId xmlns:p14="http://schemas.microsoft.com/office/powerpoint/2010/main" val="107682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hyperlink" Target="https://svgsilh.com/image/971644.html" TargetMode="Externa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 Navy">
    <p:spTree>
      <p:nvGrpSpPr>
        <p:cNvPr id="1" name=""/>
        <p:cNvGrpSpPr/>
        <p:nvPr/>
      </p:nvGrpSpPr>
      <p:grpSpPr>
        <a:xfrm>
          <a:off x="0" y="0"/>
          <a:ext cx="0" cy="0"/>
          <a:chOff x="0" y="0"/>
          <a:chExt cx="0" cy="0"/>
        </a:xfrm>
      </p:grpSpPr>
      <p:pic>
        <p:nvPicPr>
          <p:cNvPr id="4" name="iStock-664591730-b&amp;w.jpg" descr="iStock-664591730-b&amp;w.jpg">
            <a:extLst>
              <a:ext uri="{FF2B5EF4-FFF2-40B4-BE49-F238E27FC236}">
                <a16:creationId xmlns:a16="http://schemas.microsoft.com/office/drawing/2014/main" id="{81E04CB7-F4B8-10E3-2BDB-A2AEDE282728}"/>
              </a:ext>
            </a:extLst>
          </p:cNvPr>
          <p:cNvPicPr>
            <a:picLocks noGrp="1" noRot="1" noChangeAspect="1" noMove="1" noResize="1" noEditPoints="1" noAdjustHandles="1" noChangeArrowheads="1" noChangeShapeType="1" noCrop="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sp>
        <p:nvSpPr>
          <p:cNvPr id="5" name="Rectangle">
            <a:extLst>
              <a:ext uri="{FF2B5EF4-FFF2-40B4-BE49-F238E27FC236}">
                <a16:creationId xmlns:a16="http://schemas.microsoft.com/office/drawing/2014/main" id="{B80CD778-F6BD-C3A5-B47D-A6D3BF342F1A}"/>
              </a:ext>
            </a:extLst>
          </p:cNvPr>
          <p:cNvSpPr>
            <a:spLocks noGrp="1" noRot="1" noMove="1" noResize="1" noEditPoints="1" noAdjustHandles="1" noChangeArrowheads="1" noChangeShapeType="1"/>
          </p:cNvSpPr>
          <p:nvPr userDrawn="1"/>
        </p:nvSpPr>
        <p:spPr>
          <a:xfrm>
            <a:off x="-1" y="0"/>
            <a:ext cx="12192001" cy="6858000"/>
          </a:xfrm>
          <a:prstGeom prst="rect">
            <a:avLst/>
          </a:prstGeom>
          <a:solidFill>
            <a:srgbClr val="0C1927">
              <a:alpha val="85000"/>
            </a:srgbClr>
          </a:solidFill>
          <a:ln w="12700">
            <a:miter lim="400000"/>
          </a:ln>
        </p:spPr>
        <p:txBody>
          <a:bodyPr lIns="25400" tIns="25400" rIns="25400" bIns="25400" anchor="ctr">
            <a:normAutofit/>
          </a:bodyPr>
          <a:lstStyle/>
          <a:p>
            <a:pP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 name="SCMEP-Badge-1clr-White.png" descr="SCMEP-Badge-1clr-White.png">
            <a:extLst>
              <a:ext uri="{FF2B5EF4-FFF2-40B4-BE49-F238E27FC236}">
                <a16:creationId xmlns:a16="http://schemas.microsoft.com/office/drawing/2014/main" id="{83FEE078-F5DC-25D3-2886-CAE3568954A4}"/>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679001" y="5189934"/>
            <a:ext cx="2833998" cy="584592"/>
          </a:xfrm>
          <a:prstGeom prst="rect">
            <a:avLst/>
          </a:prstGeom>
          <a:ln w="12700">
            <a:miter lim="400000"/>
          </a:ln>
        </p:spPr>
      </p:pic>
      <p:sp>
        <p:nvSpPr>
          <p:cNvPr id="2" name="Text Placeholder 6">
            <a:extLst>
              <a:ext uri="{FF2B5EF4-FFF2-40B4-BE49-F238E27FC236}">
                <a16:creationId xmlns:a16="http://schemas.microsoft.com/office/drawing/2014/main" id="{336015A3-E07F-D2ED-ECFA-8EF25CCDA0F0}"/>
              </a:ext>
            </a:extLst>
          </p:cNvPr>
          <p:cNvSpPr>
            <a:spLocks noGrp="1" noRot="1" noMove="1" noResize="1" noEditPoints="1" noAdjustHandles="1" noChangeArrowheads="1" noChangeShapeType="1"/>
          </p:cNvSpPr>
          <p:nvPr>
            <p:ph type="body" sz="quarter" idx="11" hasCustomPrompt="1"/>
          </p:nvPr>
        </p:nvSpPr>
        <p:spPr>
          <a:xfrm>
            <a:off x="4098233" y="3490913"/>
            <a:ext cx="4173538" cy="600869"/>
          </a:xfrm>
          <a:prstGeom prst="rect">
            <a:avLst/>
          </a:prstGeom>
        </p:spPr>
        <p:txBody>
          <a:bodyPr anchor="ctr">
            <a:normAutofit/>
          </a:bodyPr>
          <a:lstStyle>
            <a:lvl1pPr marL="0" indent="0" algn="ctr">
              <a:buNone/>
              <a:defRPr sz="2700" b="0">
                <a:solidFill>
                  <a:schemeClr val="accent4"/>
                </a:solidFill>
                <a:latin typeface="Proxima Nova Alt Rg" panose="02000506030000020004" pitchFamily="50" charset="0"/>
              </a:defRPr>
            </a:lvl1pPr>
          </a:lstStyle>
          <a:p>
            <a:r>
              <a:rPr lang="en-US" dirty="0">
                <a:latin typeface="Proxima Nova Semibold"/>
              </a:rPr>
              <a:t>Subtitle Goes Here</a:t>
            </a:r>
          </a:p>
        </p:txBody>
      </p:sp>
      <p:sp>
        <p:nvSpPr>
          <p:cNvPr id="7" name="Text Placeholder 4">
            <a:extLst>
              <a:ext uri="{FF2B5EF4-FFF2-40B4-BE49-F238E27FC236}">
                <a16:creationId xmlns:a16="http://schemas.microsoft.com/office/drawing/2014/main" id="{2FD88302-D77E-D1DB-B937-D79B64B68081}"/>
              </a:ext>
            </a:extLst>
          </p:cNvPr>
          <p:cNvSpPr>
            <a:spLocks noGrp="1" noRot="1" noMove="1" noResize="1" noEditPoints="1" noAdjustHandles="1" noChangeArrowheads="1" noChangeShapeType="1"/>
          </p:cNvSpPr>
          <p:nvPr>
            <p:ph type="body" sz="quarter" idx="12" hasCustomPrompt="1"/>
          </p:nvPr>
        </p:nvSpPr>
        <p:spPr>
          <a:xfrm>
            <a:off x="2282031" y="2296180"/>
            <a:ext cx="7881938" cy="1046441"/>
          </a:xfrm>
          <a:prstGeom prst="rect">
            <a:avLst/>
          </a:prstGeom>
        </p:spPr>
        <p:txBody>
          <a:bodyPr anchor="ctr">
            <a:normAutofit/>
          </a:bodyPr>
          <a:lstStyle>
            <a:lvl1pPr marL="0" indent="0" algn="ctr">
              <a:buNone/>
              <a:defRPr sz="6500">
                <a:solidFill>
                  <a:schemeClr val="accent4"/>
                </a:solidFill>
                <a:latin typeface="+mj-lt"/>
              </a:defRPr>
            </a:lvl1pPr>
            <a:lvl2pPr marL="304800" indent="0">
              <a:buNone/>
              <a:defRPr sz="6500">
                <a:latin typeface="BankGothic" panose="02000800000000000000" pitchFamily="2" charset="0"/>
              </a:defRPr>
            </a:lvl2pPr>
            <a:lvl3pPr>
              <a:defRPr sz="6500">
                <a:latin typeface="BankGothic" panose="02000800000000000000" pitchFamily="2" charset="0"/>
              </a:defRPr>
            </a:lvl3pPr>
            <a:lvl4pPr>
              <a:defRPr sz="6500">
                <a:latin typeface="BankGothic" panose="02000800000000000000" pitchFamily="2" charset="0"/>
              </a:defRPr>
            </a:lvl4pPr>
            <a:lvl5pPr>
              <a:defRPr sz="6500">
                <a:latin typeface="BankGothic" panose="02000800000000000000" pitchFamily="2" charset="0"/>
              </a:defRPr>
            </a:lvl5pPr>
          </a:lstStyle>
          <a:p>
            <a:pPr lvl="0"/>
            <a:r>
              <a:rPr lang="en-US" dirty="0"/>
              <a:t>Title Goes Here</a:t>
            </a:r>
          </a:p>
        </p:txBody>
      </p:sp>
    </p:spTree>
    <p:extLst>
      <p:ext uri="{BB962C8B-B14F-4D97-AF65-F5344CB8AC3E}">
        <p14:creationId xmlns:p14="http://schemas.microsoft.com/office/powerpoint/2010/main" val="78789917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Graphic/Chart ONLY - Teal">
    <p:bg>
      <p:bgPr>
        <a:solidFill>
          <a:schemeClr val="accent2">
            <a:lumMod val="75000"/>
            <a:alpha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910F72-DC71-0474-B3AA-0663F1E3EAF2}"/>
              </a:ext>
            </a:extLst>
          </p:cNvPr>
          <p:cNvCxnSpPr>
            <a:cxnSpLocks/>
          </p:cNvCxnSpPr>
          <p:nvPr userDrawn="1"/>
        </p:nvCxnSpPr>
        <p:spPr>
          <a:xfrm>
            <a:off x="121328" y="1360347"/>
            <a:ext cx="1194934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1A6F5FBC-AB26-94AF-1DFF-513929BF921A}"/>
              </a:ext>
            </a:extLst>
          </p:cNvPr>
          <p:cNvCxnSpPr>
            <a:cxnSpLocks/>
          </p:cNvCxnSpPr>
          <p:nvPr userDrawn="1"/>
        </p:nvCxnSpPr>
        <p:spPr>
          <a:xfrm>
            <a:off x="121329" y="266458"/>
            <a:ext cx="1194934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8">
            <a:extLst>
              <a:ext uri="{FF2B5EF4-FFF2-40B4-BE49-F238E27FC236}">
                <a16:creationId xmlns:a16="http://schemas.microsoft.com/office/drawing/2014/main" id="{FC83EB93-9B47-CFAB-8546-DEFB7A09868B}"/>
              </a:ext>
            </a:extLst>
          </p:cNvPr>
          <p:cNvSpPr>
            <a:spLocks noGrp="1"/>
          </p:cNvSpPr>
          <p:nvPr>
            <p:ph type="body" sz="quarter" idx="10" hasCustomPrompt="1"/>
          </p:nvPr>
        </p:nvSpPr>
        <p:spPr>
          <a:xfrm>
            <a:off x="305991" y="448114"/>
            <a:ext cx="11580019" cy="727869"/>
          </a:xfrm>
          <a:prstGeom prst="rect">
            <a:avLst/>
          </a:prstGeom>
        </p:spPr>
        <p:txBody>
          <a:bodyPr anchor="ctr">
            <a:normAutofit/>
          </a:bodyPr>
          <a:lstStyle>
            <a:lvl1pPr marL="0" indent="0">
              <a:buFontTx/>
              <a:buNone/>
              <a:defRPr sz="5400" b="0">
                <a:solidFill>
                  <a:schemeClr val="tx1"/>
                </a:solidFill>
                <a:effectLst>
                  <a:outerShdw blurRad="38100" dist="38100" dir="2700000" algn="tl">
                    <a:srgbClr val="000000">
                      <a:alpha val="43137"/>
                    </a:srgbClr>
                  </a:outerShdw>
                </a:effectLst>
                <a:latin typeface="+mj-lt"/>
              </a:defRPr>
            </a:lvl1pPr>
          </a:lstStyle>
          <a:p>
            <a:pPr lvl="0"/>
            <a:r>
              <a:rPr lang="en-US" dirty="0"/>
              <a:t>Enter Title Here</a:t>
            </a:r>
          </a:p>
        </p:txBody>
      </p:sp>
      <p:pic>
        <p:nvPicPr>
          <p:cNvPr id="2" name="SCMEP-Badge-1clr-White.png" descr="SCMEP-Badge-1clr-White.png">
            <a:extLst>
              <a:ext uri="{FF2B5EF4-FFF2-40B4-BE49-F238E27FC236}">
                <a16:creationId xmlns:a16="http://schemas.microsoft.com/office/drawing/2014/main" id="{F55552BD-86A9-D7FB-5D69-F1FDCD0DDA94}"/>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
        <p:nvSpPr>
          <p:cNvPr id="3" name="Content Placeholder 12">
            <a:extLst>
              <a:ext uri="{FF2B5EF4-FFF2-40B4-BE49-F238E27FC236}">
                <a16:creationId xmlns:a16="http://schemas.microsoft.com/office/drawing/2014/main" id="{56BF54C7-E5C3-63BD-8BEF-713AE2D74300}"/>
              </a:ext>
            </a:extLst>
          </p:cNvPr>
          <p:cNvSpPr>
            <a:spLocks noGrp="1"/>
          </p:cNvSpPr>
          <p:nvPr>
            <p:ph sz="quarter" idx="11"/>
          </p:nvPr>
        </p:nvSpPr>
        <p:spPr>
          <a:xfrm>
            <a:off x="2427288" y="1963737"/>
            <a:ext cx="7337425" cy="4349750"/>
          </a:xfrm>
          <a:prstGeom prst="rect">
            <a:avLst/>
          </a:prstGeom>
        </p:spPr>
        <p:txBody>
          <a:bodyPr/>
          <a:lstStyle>
            <a:lvl1pPr marL="222250" indent="-222250">
              <a:buFont typeface="Wingdings" panose="05000000000000000000" pitchFamily="2" charset="2"/>
              <a:buChar char="ü"/>
              <a:defRPr>
                <a:solidFill>
                  <a:schemeClr val="tx1"/>
                </a:solidFill>
              </a:defRPr>
            </a:lvl1pPr>
            <a:lvl2pPr>
              <a:defRPr>
                <a:solidFill>
                  <a:schemeClr val="tx1"/>
                </a:solidFill>
              </a:defRPr>
            </a:lvl2pPr>
            <a:lvl3pPr marL="831850" indent="-222250">
              <a:buFont typeface="Courier New" panose="02070309020205020404" pitchFamily="49" charset="0"/>
              <a:buChar char="o"/>
              <a:defRPr>
                <a:solidFill>
                  <a:schemeClr val="tx1"/>
                </a:solidFill>
              </a:defRPr>
            </a:lvl3pPr>
            <a:lvl4pPr marL="1136650" indent="-222250">
              <a:buFont typeface="Wingdings" panose="05000000000000000000" pitchFamily="2" charset="2"/>
              <a:buChar char="§"/>
              <a:defRPr>
                <a:solidFill>
                  <a:schemeClr val="tx1"/>
                </a:solidFill>
              </a:defRPr>
            </a:lvl4pPr>
            <a:lvl5pPr marL="1441450" indent="-222250">
              <a:buFont typeface="Wingdings" panose="05000000000000000000" pitchFamily="2" charset="2"/>
              <a:buChar char="Ø"/>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0678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Graphic/Chart ONLY - Gray">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910F72-DC71-0474-B3AA-0663F1E3EAF2}"/>
              </a:ext>
            </a:extLst>
          </p:cNvPr>
          <p:cNvCxnSpPr>
            <a:cxnSpLocks/>
          </p:cNvCxnSpPr>
          <p:nvPr userDrawn="1"/>
        </p:nvCxnSpPr>
        <p:spPr>
          <a:xfrm>
            <a:off x="121328" y="1360347"/>
            <a:ext cx="11949344"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1A6F5FBC-AB26-94AF-1DFF-513929BF921A}"/>
              </a:ext>
            </a:extLst>
          </p:cNvPr>
          <p:cNvCxnSpPr>
            <a:cxnSpLocks/>
          </p:cNvCxnSpPr>
          <p:nvPr userDrawn="1"/>
        </p:nvCxnSpPr>
        <p:spPr>
          <a:xfrm>
            <a:off x="121329" y="266458"/>
            <a:ext cx="11949344" cy="0"/>
          </a:xfrm>
          <a:prstGeom prst="line">
            <a:avLst/>
          </a:prstGeom>
          <a:ln/>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FC83EB93-9B47-CFAB-8546-DEFB7A09868B}"/>
              </a:ext>
            </a:extLst>
          </p:cNvPr>
          <p:cNvSpPr>
            <a:spLocks noGrp="1"/>
          </p:cNvSpPr>
          <p:nvPr>
            <p:ph type="body" sz="quarter" idx="10" hasCustomPrompt="1"/>
          </p:nvPr>
        </p:nvSpPr>
        <p:spPr>
          <a:xfrm>
            <a:off x="305991" y="448114"/>
            <a:ext cx="11580019" cy="727869"/>
          </a:xfrm>
          <a:prstGeom prst="rect">
            <a:avLst/>
          </a:prstGeom>
        </p:spPr>
        <p:txBody>
          <a:bodyPr anchor="ctr">
            <a:normAutofit/>
          </a:bodyPr>
          <a:lstStyle>
            <a:lvl1pPr marL="0" indent="0">
              <a:buFontTx/>
              <a:buNone/>
              <a:defRPr sz="5400" b="0">
                <a:solidFill>
                  <a:schemeClr val="bg1"/>
                </a:solidFill>
                <a:effectLst>
                  <a:outerShdw blurRad="38100" dist="38100" dir="2700000" algn="tl">
                    <a:srgbClr val="000000">
                      <a:alpha val="43137"/>
                    </a:srgbClr>
                  </a:outerShdw>
                </a:effectLst>
                <a:latin typeface="+mj-lt"/>
              </a:defRPr>
            </a:lvl1pPr>
          </a:lstStyle>
          <a:p>
            <a:pPr lvl="0"/>
            <a:r>
              <a:rPr lang="en-US" dirty="0"/>
              <a:t>Enter Title Here</a:t>
            </a:r>
          </a:p>
        </p:txBody>
      </p:sp>
      <p:pic>
        <p:nvPicPr>
          <p:cNvPr id="2" name="SCMEP-Badge-1clr-White.png" descr="SCMEP-Badge-1clr-White.png">
            <a:extLst>
              <a:ext uri="{FF2B5EF4-FFF2-40B4-BE49-F238E27FC236}">
                <a16:creationId xmlns:a16="http://schemas.microsoft.com/office/drawing/2014/main" id="{1D538518-5F66-144D-280E-663B1BA73EB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
        <p:nvSpPr>
          <p:cNvPr id="3" name="Content Placeholder 12">
            <a:extLst>
              <a:ext uri="{FF2B5EF4-FFF2-40B4-BE49-F238E27FC236}">
                <a16:creationId xmlns:a16="http://schemas.microsoft.com/office/drawing/2014/main" id="{77D69ECC-4BED-125C-6CE1-74AAF62BCE4F}"/>
              </a:ext>
            </a:extLst>
          </p:cNvPr>
          <p:cNvSpPr>
            <a:spLocks noGrp="1"/>
          </p:cNvSpPr>
          <p:nvPr>
            <p:ph sz="quarter" idx="11"/>
          </p:nvPr>
        </p:nvSpPr>
        <p:spPr>
          <a:xfrm>
            <a:off x="2427288" y="1963737"/>
            <a:ext cx="7337425" cy="4349750"/>
          </a:xfrm>
          <a:prstGeom prst="rect">
            <a:avLst/>
          </a:prstGeom>
        </p:spPr>
        <p:txBody>
          <a:bodyPr/>
          <a:lstStyle>
            <a:lvl1pPr marL="222250" indent="-222250">
              <a:buFont typeface="Wingdings" panose="05000000000000000000" pitchFamily="2" charset="2"/>
              <a:buChar char="ü"/>
              <a:defRPr>
                <a:solidFill>
                  <a:schemeClr val="bg1"/>
                </a:solidFill>
              </a:defRPr>
            </a:lvl1pPr>
            <a:lvl2pPr>
              <a:defRPr>
                <a:solidFill>
                  <a:schemeClr val="bg1"/>
                </a:solidFill>
              </a:defRPr>
            </a:lvl2pPr>
            <a:lvl3pPr marL="831850" indent="-222250">
              <a:buFont typeface="Courier New" panose="02070309020205020404" pitchFamily="49" charset="0"/>
              <a:buChar char="o"/>
              <a:defRPr>
                <a:solidFill>
                  <a:schemeClr val="bg1"/>
                </a:solidFill>
              </a:defRPr>
            </a:lvl3pPr>
            <a:lvl4pPr marL="1136650" indent="-222250">
              <a:buFont typeface="Wingdings" panose="05000000000000000000" pitchFamily="2" charset="2"/>
              <a:buChar char="§"/>
              <a:defRPr>
                <a:solidFill>
                  <a:schemeClr val="bg1"/>
                </a:solidFill>
              </a:defRPr>
            </a:lvl4pPr>
            <a:lvl5pPr marL="1441450" indent="-222250">
              <a:buFont typeface="Wingdings" panose="05000000000000000000" pitchFamily="2" charset="2"/>
              <a:buChar char="Ø"/>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481686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ENT - Title and Graphic/Chart ONLY - Gray">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910F72-DC71-0474-B3AA-0663F1E3EAF2}"/>
              </a:ext>
            </a:extLst>
          </p:cNvPr>
          <p:cNvCxnSpPr>
            <a:cxnSpLocks/>
          </p:cNvCxnSpPr>
          <p:nvPr userDrawn="1"/>
        </p:nvCxnSpPr>
        <p:spPr>
          <a:xfrm>
            <a:off x="121328" y="1360347"/>
            <a:ext cx="11949344"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1A6F5FBC-AB26-94AF-1DFF-513929BF921A}"/>
              </a:ext>
            </a:extLst>
          </p:cNvPr>
          <p:cNvCxnSpPr>
            <a:cxnSpLocks/>
          </p:cNvCxnSpPr>
          <p:nvPr userDrawn="1"/>
        </p:nvCxnSpPr>
        <p:spPr>
          <a:xfrm>
            <a:off x="121329" y="266458"/>
            <a:ext cx="11949344" cy="0"/>
          </a:xfrm>
          <a:prstGeom prst="line">
            <a:avLst/>
          </a:prstGeom>
          <a:ln/>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FC83EB93-9B47-CFAB-8546-DEFB7A09868B}"/>
              </a:ext>
            </a:extLst>
          </p:cNvPr>
          <p:cNvSpPr>
            <a:spLocks noGrp="1"/>
          </p:cNvSpPr>
          <p:nvPr>
            <p:ph type="body" sz="quarter" idx="10" hasCustomPrompt="1"/>
          </p:nvPr>
        </p:nvSpPr>
        <p:spPr>
          <a:xfrm>
            <a:off x="305991" y="448114"/>
            <a:ext cx="11580019" cy="727869"/>
          </a:xfrm>
          <a:prstGeom prst="rect">
            <a:avLst/>
          </a:prstGeom>
        </p:spPr>
        <p:txBody>
          <a:bodyPr anchor="ctr">
            <a:normAutofit/>
          </a:bodyPr>
          <a:lstStyle>
            <a:lvl1pPr marL="0" indent="0">
              <a:buFontTx/>
              <a:buNone/>
              <a:defRPr sz="5400" b="0">
                <a:solidFill>
                  <a:schemeClr val="bg1"/>
                </a:solidFill>
                <a:effectLst>
                  <a:outerShdw blurRad="38100" dist="38100" dir="2700000" algn="tl">
                    <a:srgbClr val="000000">
                      <a:alpha val="43137"/>
                    </a:srgbClr>
                  </a:outerShdw>
                </a:effectLst>
                <a:latin typeface="+mj-lt"/>
              </a:defRPr>
            </a:lvl1pPr>
          </a:lstStyle>
          <a:p>
            <a:pPr lvl="0"/>
            <a:r>
              <a:rPr lang="en-US" dirty="0"/>
              <a:t>Enter Title Here</a:t>
            </a:r>
          </a:p>
        </p:txBody>
      </p:sp>
      <p:pic>
        <p:nvPicPr>
          <p:cNvPr id="2" name="SCMEP-Badge-1clr-White.png" descr="SCMEP-Badge-1clr-White.png">
            <a:extLst>
              <a:ext uri="{FF2B5EF4-FFF2-40B4-BE49-F238E27FC236}">
                <a16:creationId xmlns:a16="http://schemas.microsoft.com/office/drawing/2014/main" id="{1D538518-5F66-144D-280E-663B1BA73EB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
        <p:nvSpPr>
          <p:cNvPr id="3" name="Content Placeholder 12">
            <a:extLst>
              <a:ext uri="{FF2B5EF4-FFF2-40B4-BE49-F238E27FC236}">
                <a16:creationId xmlns:a16="http://schemas.microsoft.com/office/drawing/2014/main" id="{77D69ECC-4BED-125C-6CE1-74AAF62BCE4F}"/>
              </a:ext>
            </a:extLst>
          </p:cNvPr>
          <p:cNvSpPr>
            <a:spLocks noGrp="1"/>
          </p:cNvSpPr>
          <p:nvPr>
            <p:ph sz="quarter" idx="11"/>
          </p:nvPr>
        </p:nvSpPr>
        <p:spPr>
          <a:xfrm>
            <a:off x="2427288" y="1963737"/>
            <a:ext cx="7337425" cy="4349750"/>
          </a:xfrm>
          <a:prstGeom prst="rect">
            <a:avLst/>
          </a:prstGeom>
        </p:spPr>
        <p:txBody>
          <a:bodyPr/>
          <a:lstStyle>
            <a:lvl1pPr marL="222250" indent="-222250">
              <a:buFont typeface="Wingdings" panose="05000000000000000000" pitchFamily="2" charset="2"/>
              <a:buChar char="ü"/>
              <a:defRPr>
                <a:solidFill>
                  <a:schemeClr val="bg1"/>
                </a:solidFill>
              </a:defRPr>
            </a:lvl1pPr>
            <a:lvl2pPr>
              <a:defRPr>
                <a:solidFill>
                  <a:schemeClr val="bg1"/>
                </a:solidFill>
              </a:defRPr>
            </a:lvl2pPr>
            <a:lvl3pPr marL="831850" indent="-222250">
              <a:buFont typeface="Courier New" panose="02070309020205020404" pitchFamily="49" charset="0"/>
              <a:buChar char="o"/>
              <a:defRPr>
                <a:solidFill>
                  <a:schemeClr val="bg1"/>
                </a:solidFill>
              </a:defRPr>
            </a:lvl3pPr>
            <a:lvl4pPr marL="1136650" indent="-222250">
              <a:buFont typeface="Wingdings" panose="05000000000000000000" pitchFamily="2" charset="2"/>
              <a:buChar char="§"/>
              <a:defRPr>
                <a:solidFill>
                  <a:schemeClr val="bg1"/>
                </a:solidFill>
              </a:defRPr>
            </a:lvl4pPr>
            <a:lvl5pPr marL="1441450" indent="-222250">
              <a:buFont typeface="Wingdings" panose="05000000000000000000" pitchFamily="2" charset="2"/>
              <a:buChar char="Ø"/>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SCMEP-Badge-1clr-White.png">
            <a:extLst>
              <a:ext uri="{FF2B5EF4-FFF2-40B4-BE49-F238E27FC236}">
                <a16:creationId xmlns:a16="http://schemas.microsoft.com/office/drawing/2014/main" id="{EE5C7538-3B55-4DBC-6B07-0E23F38183CA}"/>
              </a:ext>
            </a:extLst>
          </p:cNvPr>
          <p:cNvPicPr/>
          <p:nvPr userDrawn="1"/>
        </p:nvPicPr>
        <p:blipFill>
          <a:blip r:embed="rId3" cstate="screen">
            <a:biLevel thresh="75000"/>
            <a:extLst>
              <a:ext uri="{28A0092B-C50C-407E-A947-70E740481C1C}">
                <a14:useLocalDpi xmlns:a14="http://schemas.microsoft.com/office/drawing/2010/main"/>
              </a:ext>
            </a:extLst>
          </a:blip>
          <a:srcRect/>
          <a:stretch/>
        </p:blipFill>
        <p:spPr>
          <a:xfrm>
            <a:off x="10703122" y="6332010"/>
            <a:ext cx="1277454" cy="263192"/>
          </a:xfrm>
          <a:prstGeom prst="rect">
            <a:avLst/>
          </a:prstGeom>
          <a:ln w="12700">
            <a:miter lim="400000"/>
          </a:ln>
        </p:spPr>
      </p:pic>
    </p:spTree>
    <p:extLst>
      <p:ext uri="{BB962C8B-B14F-4D97-AF65-F5344CB8AC3E}">
        <p14:creationId xmlns:p14="http://schemas.microsoft.com/office/powerpoint/2010/main" val="40701746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with Text/Bullet Points - Navy">
    <p:bg>
      <p:bgPr>
        <a:solidFill>
          <a:schemeClr val="bg1">
            <a:lumMod val="90000"/>
            <a:lumOff val="10000"/>
          </a:schemeClr>
        </a:solidFill>
        <a:effectLst/>
      </p:bgPr>
    </p:bg>
    <p:spTree>
      <p:nvGrpSpPr>
        <p:cNvPr id="1" name=""/>
        <p:cNvGrpSpPr/>
        <p:nvPr/>
      </p:nvGrpSpPr>
      <p:grpSpPr>
        <a:xfrm>
          <a:off x="0" y="0"/>
          <a:ext cx="0" cy="0"/>
          <a:chOff x="0" y="0"/>
          <a:chExt cx="0" cy="0"/>
        </a:xfrm>
      </p:grpSpPr>
      <p:pic>
        <p:nvPicPr>
          <p:cNvPr id="19" name="SCMEP-Badge-1clr-White.png" descr="SCMEP-Badge-1clr-White.png"/>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cxnSp>
        <p:nvCxnSpPr>
          <p:cNvPr id="7" name="Straight Connector 6">
            <a:extLst>
              <a:ext uri="{FF2B5EF4-FFF2-40B4-BE49-F238E27FC236}">
                <a16:creationId xmlns:a16="http://schemas.microsoft.com/office/drawing/2014/main" id="{F2552826-42A7-24FE-D216-790F095ED672}"/>
              </a:ext>
            </a:extLst>
          </p:cNvPr>
          <p:cNvCxnSpPr>
            <a:cxnSpLocks/>
          </p:cNvCxnSpPr>
          <p:nvPr userDrawn="1"/>
        </p:nvCxnSpPr>
        <p:spPr>
          <a:xfrm>
            <a:off x="5029199" y="1412856"/>
            <a:ext cx="708660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2B5D71D4-4132-ABC1-41A1-46AD0AC1036E}"/>
              </a:ext>
            </a:extLst>
          </p:cNvPr>
          <p:cNvCxnSpPr>
            <a:cxnSpLocks/>
          </p:cNvCxnSpPr>
          <p:nvPr userDrawn="1"/>
        </p:nvCxnSpPr>
        <p:spPr>
          <a:xfrm>
            <a:off x="5029199" y="56209"/>
            <a:ext cx="708660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9" name="Picture Placeholder 15">
            <a:extLst>
              <a:ext uri="{FF2B5EF4-FFF2-40B4-BE49-F238E27FC236}">
                <a16:creationId xmlns:a16="http://schemas.microsoft.com/office/drawing/2014/main" id="{7A001825-B358-35C1-46D4-722111A882E0}"/>
              </a:ext>
            </a:extLst>
          </p:cNvPr>
          <p:cNvSpPr>
            <a:spLocks noGrp="1"/>
          </p:cNvSpPr>
          <p:nvPr>
            <p:ph type="pic" sz="quarter" idx="11" hasCustomPrompt="1"/>
          </p:nvPr>
        </p:nvSpPr>
        <p:spPr>
          <a:xfrm>
            <a:off x="534882" y="1412856"/>
            <a:ext cx="3886200" cy="3429000"/>
          </a:xfrm>
          <a:prstGeom prst="rect">
            <a:avLst/>
          </a:prstGeom>
        </p:spPr>
        <p:txBody>
          <a:bodyPr/>
          <a:lstStyle>
            <a:lvl1pPr>
              <a:defRPr>
                <a:solidFill>
                  <a:schemeClr val="tx1"/>
                </a:solidFill>
              </a:defRPr>
            </a:lvl1pPr>
          </a:lstStyle>
          <a:p>
            <a:r>
              <a:rPr lang="en-US" dirty="0"/>
              <a:t>Insert Picture/Graphic</a:t>
            </a:r>
          </a:p>
        </p:txBody>
      </p:sp>
      <p:sp>
        <p:nvSpPr>
          <p:cNvPr id="10" name="Text Placeholder 19">
            <a:extLst>
              <a:ext uri="{FF2B5EF4-FFF2-40B4-BE49-F238E27FC236}">
                <a16:creationId xmlns:a16="http://schemas.microsoft.com/office/drawing/2014/main" id="{FE5483AE-93D9-A20E-BA5A-275C986C9DBC}"/>
              </a:ext>
            </a:extLst>
          </p:cNvPr>
          <p:cNvSpPr>
            <a:spLocks noGrp="1"/>
          </p:cNvSpPr>
          <p:nvPr>
            <p:ph type="body" sz="quarter" idx="12" hasCustomPrompt="1"/>
          </p:nvPr>
        </p:nvSpPr>
        <p:spPr>
          <a:xfrm>
            <a:off x="5029200" y="150019"/>
            <a:ext cx="7124700" cy="1116806"/>
          </a:xfrm>
          <a:prstGeom prst="rect">
            <a:avLst/>
          </a:prstGeom>
        </p:spPr>
        <p:txBody>
          <a:bodyPr anchor="ctr">
            <a:normAutofit/>
          </a:bodyPr>
          <a:lstStyle>
            <a:lvl1pPr marL="0" indent="0">
              <a:buFontTx/>
              <a:buNone/>
              <a:defRPr sz="4800">
                <a:solidFill>
                  <a:schemeClr val="tx1"/>
                </a:solidFill>
                <a:latin typeface="+mj-lt"/>
              </a:defRPr>
            </a:lvl1pPr>
            <a:lvl2pPr marL="304800" indent="0">
              <a:buNone/>
              <a:defRPr/>
            </a:lvl2pPr>
          </a:lstStyle>
          <a:p>
            <a:pPr lvl="0"/>
            <a:r>
              <a:rPr lang="en-US" dirty="0"/>
              <a:t>Click to edit Title</a:t>
            </a:r>
          </a:p>
        </p:txBody>
      </p:sp>
      <p:sp>
        <p:nvSpPr>
          <p:cNvPr id="11" name="Text Placeholder 15">
            <a:extLst>
              <a:ext uri="{FF2B5EF4-FFF2-40B4-BE49-F238E27FC236}">
                <a16:creationId xmlns:a16="http://schemas.microsoft.com/office/drawing/2014/main" id="{1C9E3E07-8610-6A8D-5B6C-F5C573282E24}"/>
              </a:ext>
            </a:extLst>
          </p:cNvPr>
          <p:cNvSpPr>
            <a:spLocks noGrp="1"/>
          </p:cNvSpPr>
          <p:nvPr>
            <p:ph type="body" sz="quarter" idx="17" hasCustomPrompt="1"/>
          </p:nvPr>
        </p:nvSpPr>
        <p:spPr>
          <a:xfrm>
            <a:off x="5191835" y="1573122"/>
            <a:ext cx="6799431" cy="1904880"/>
          </a:xfrm>
          <a:prstGeom prst="rect">
            <a:avLst/>
          </a:prstGeom>
        </p:spPr>
        <p:txBody>
          <a:bodyPr>
            <a:spAutoFit/>
          </a:bodyPr>
          <a:lstStyle>
            <a:lvl1pPr marL="222250" indent="-222250">
              <a:buClr>
                <a:schemeClr val="tx1"/>
              </a:buClr>
              <a:buFont typeface="Wingdings" panose="05000000000000000000" pitchFamily="2" charset="2"/>
              <a:buChar char="ü"/>
              <a:defRPr>
                <a:solidFill>
                  <a:schemeClr val="tx1"/>
                </a:solidFill>
              </a:defRPr>
            </a:lvl1pPr>
            <a:lvl2pPr>
              <a:buClr>
                <a:schemeClr val="tx1"/>
              </a:buClr>
              <a:defRPr>
                <a:solidFill>
                  <a:schemeClr val="tx1"/>
                </a:solidFill>
              </a:defRPr>
            </a:lvl2pPr>
            <a:lvl3pPr marL="831850" indent="-222250">
              <a:buClr>
                <a:schemeClr val="tx1"/>
              </a:buClr>
              <a:buFont typeface="Courier New" panose="02070309020205020404" pitchFamily="49" charset="0"/>
              <a:buChar char="o"/>
              <a:defRPr>
                <a:solidFill>
                  <a:schemeClr val="tx1"/>
                </a:solidFill>
              </a:defRPr>
            </a:lvl3pPr>
            <a:lvl4pPr marL="1136650" indent="-222250">
              <a:buClr>
                <a:schemeClr val="tx1"/>
              </a:buClr>
              <a:buSzPct val="100000"/>
              <a:buFont typeface="Wingdings" panose="05000000000000000000" pitchFamily="2" charset="2"/>
              <a:buChar char="§"/>
              <a:defRPr>
                <a:solidFill>
                  <a:schemeClr val="tx1"/>
                </a:solidFill>
              </a:defRPr>
            </a:lvl4pPr>
            <a:lvl5pPr marL="1486694" indent="-267494">
              <a:buClr>
                <a:schemeClr val="tx1"/>
              </a:buClr>
              <a:buFont typeface="Wingdings" panose="05000000000000000000" pitchFamily="2" charset="2"/>
              <a:buChar char="Ø"/>
              <a:defRPr>
                <a:solidFill>
                  <a:schemeClr val="tx1"/>
                </a:solidFill>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9DF0FF06-3EB0-9FE8-D577-E542671AC6D3}"/>
              </a:ext>
            </a:extLst>
          </p:cNvPr>
          <p:cNvCxnSpPr>
            <a:cxnSpLocks/>
          </p:cNvCxnSpPr>
          <p:nvPr userDrawn="1"/>
        </p:nvCxnSpPr>
        <p:spPr>
          <a:xfrm>
            <a:off x="4970978" y="68580"/>
            <a:ext cx="0" cy="6720840"/>
          </a:xfrm>
          <a:prstGeom prst="line">
            <a:avLst/>
          </a:prstGeom>
          <a:ln w="12700">
            <a:solidFill>
              <a:schemeClr val="tx2"/>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6198764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with Text/Bullet Points - Teal">
    <p:bg>
      <p:bgPr>
        <a:solidFill>
          <a:schemeClr val="accent3">
            <a:lumMod val="50000"/>
            <a:alpha val="90000"/>
          </a:schemeClr>
        </a:solidFill>
        <a:effectLst/>
      </p:bgPr>
    </p:bg>
    <p:spTree>
      <p:nvGrpSpPr>
        <p:cNvPr id="1" name=""/>
        <p:cNvGrpSpPr/>
        <p:nvPr/>
      </p:nvGrpSpPr>
      <p:grpSpPr>
        <a:xfrm>
          <a:off x="0" y="0"/>
          <a:ext cx="0" cy="0"/>
          <a:chOff x="0" y="0"/>
          <a:chExt cx="0" cy="0"/>
        </a:xfrm>
      </p:grpSpPr>
      <p:pic>
        <p:nvPicPr>
          <p:cNvPr id="19" name="SCMEP-Badge-1clr-White.png" descr="SCMEP-Badge-1clr-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cxnSp>
        <p:nvCxnSpPr>
          <p:cNvPr id="8" name="Straight Connector 7">
            <a:extLst>
              <a:ext uri="{FF2B5EF4-FFF2-40B4-BE49-F238E27FC236}">
                <a16:creationId xmlns:a16="http://schemas.microsoft.com/office/drawing/2014/main" id="{7D5C870F-8D76-CC4C-178F-30DDA07D5F41}"/>
              </a:ext>
            </a:extLst>
          </p:cNvPr>
          <p:cNvCxnSpPr>
            <a:cxnSpLocks/>
          </p:cNvCxnSpPr>
          <p:nvPr userDrawn="1"/>
        </p:nvCxnSpPr>
        <p:spPr>
          <a:xfrm>
            <a:off x="5029199" y="1412856"/>
            <a:ext cx="708660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8BD0971E-E0CD-57AB-D4D2-26B29B3AFBAD}"/>
              </a:ext>
            </a:extLst>
          </p:cNvPr>
          <p:cNvCxnSpPr>
            <a:cxnSpLocks/>
          </p:cNvCxnSpPr>
          <p:nvPr userDrawn="1"/>
        </p:nvCxnSpPr>
        <p:spPr>
          <a:xfrm>
            <a:off x="5029199" y="56209"/>
            <a:ext cx="708660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10" name="Picture Placeholder 15">
            <a:extLst>
              <a:ext uri="{FF2B5EF4-FFF2-40B4-BE49-F238E27FC236}">
                <a16:creationId xmlns:a16="http://schemas.microsoft.com/office/drawing/2014/main" id="{E2CA9F69-FCE6-91FE-B209-1E142F3CA512}"/>
              </a:ext>
            </a:extLst>
          </p:cNvPr>
          <p:cNvSpPr>
            <a:spLocks noGrp="1"/>
          </p:cNvSpPr>
          <p:nvPr>
            <p:ph type="pic" sz="quarter" idx="11" hasCustomPrompt="1"/>
          </p:nvPr>
        </p:nvSpPr>
        <p:spPr>
          <a:xfrm>
            <a:off x="534882" y="1412856"/>
            <a:ext cx="3886200" cy="3429000"/>
          </a:xfrm>
          <a:prstGeom prst="rect">
            <a:avLst/>
          </a:prstGeom>
        </p:spPr>
        <p:txBody>
          <a:bodyPr/>
          <a:lstStyle>
            <a:lvl1pPr>
              <a:defRPr>
                <a:solidFill>
                  <a:schemeClr val="tx1"/>
                </a:solidFill>
              </a:defRPr>
            </a:lvl1pPr>
          </a:lstStyle>
          <a:p>
            <a:r>
              <a:rPr lang="en-US" dirty="0"/>
              <a:t>Insert Picture/Graphic</a:t>
            </a:r>
          </a:p>
        </p:txBody>
      </p:sp>
      <p:sp>
        <p:nvSpPr>
          <p:cNvPr id="11" name="Text Placeholder 19">
            <a:extLst>
              <a:ext uri="{FF2B5EF4-FFF2-40B4-BE49-F238E27FC236}">
                <a16:creationId xmlns:a16="http://schemas.microsoft.com/office/drawing/2014/main" id="{8E50F9A3-DA2E-D1E1-427A-D4CB127F0B60}"/>
              </a:ext>
            </a:extLst>
          </p:cNvPr>
          <p:cNvSpPr>
            <a:spLocks noGrp="1"/>
          </p:cNvSpPr>
          <p:nvPr>
            <p:ph type="body" sz="quarter" idx="12" hasCustomPrompt="1"/>
          </p:nvPr>
        </p:nvSpPr>
        <p:spPr>
          <a:xfrm>
            <a:off x="5029200" y="150019"/>
            <a:ext cx="7124700" cy="1116806"/>
          </a:xfrm>
          <a:prstGeom prst="rect">
            <a:avLst/>
          </a:prstGeom>
        </p:spPr>
        <p:txBody>
          <a:bodyPr anchor="ctr">
            <a:normAutofit/>
          </a:bodyPr>
          <a:lstStyle>
            <a:lvl1pPr marL="0" indent="0">
              <a:buFontTx/>
              <a:buNone/>
              <a:defRPr sz="4800">
                <a:solidFill>
                  <a:schemeClr val="tx1"/>
                </a:solidFill>
                <a:latin typeface="+mj-lt"/>
              </a:defRPr>
            </a:lvl1pPr>
            <a:lvl2pPr marL="304800" indent="0">
              <a:buNone/>
              <a:defRPr/>
            </a:lvl2pPr>
          </a:lstStyle>
          <a:p>
            <a:pPr lvl="0"/>
            <a:r>
              <a:rPr lang="en-US" dirty="0"/>
              <a:t>Click to edit Title</a:t>
            </a:r>
          </a:p>
        </p:txBody>
      </p:sp>
      <p:sp>
        <p:nvSpPr>
          <p:cNvPr id="12" name="Text Placeholder 15">
            <a:extLst>
              <a:ext uri="{FF2B5EF4-FFF2-40B4-BE49-F238E27FC236}">
                <a16:creationId xmlns:a16="http://schemas.microsoft.com/office/drawing/2014/main" id="{E8D53427-B5DF-B49C-2E09-C00B10269D56}"/>
              </a:ext>
            </a:extLst>
          </p:cNvPr>
          <p:cNvSpPr>
            <a:spLocks noGrp="1"/>
          </p:cNvSpPr>
          <p:nvPr>
            <p:ph type="body" sz="quarter" idx="17" hasCustomPrompt="1"/>
          </p:nvPr>
        </p:nvSpPr>
        <p:spPr>
          <a:xfrm>
            <a:off x="5191835" y="1573122"/>
            <a:ext cx="6799431" cy="1904880"/>
          </a:xfrm>
          <a:prstGeom prst="rect">
            <a:avLst/>
          </a:prstGeom>
        </p:spPr>
        <p:txBody>
          <a:bodyPr>
            <a:spAutoFit/>
          </a:bodyPr>
          <a:lstStyle>
            <a:lvl1pPr marL="222250" indent="-222250">
              <a:buClr>
                <a:schemeClr val="tx1"/>
              </a:buClr>
              <a:buFont typeface="Wingdings" panose="05000000000000000000" pitchFamily="2" charset="2"/>
              <a:buChar char="ü"/>
              <a:defRPr>
                <a:solidFill>
                  <a:schemeClr val="tx1"/>
                </a:solidFill>
              </a:defRPr>
            </a:lvl1pPr>
            <a:lvl2pPr>
              <a:buClr>
                <a:schemeClr val="tx1"/>
              </a:buClr>
              <a:defRPr>
                <a:solidFill>
                  <a:schemeClr val="tx1"/>
                </a:solidFill>
              </a:defRPr>
            </a:lvl2pPr>
            <a:lvl3pPr marL="831850" indent="-222250">
              <a:buClr>
                <a:schemeClr val="tx1"/>
              </a:buClr>
              <a:buFont typeface="Courier New" panose="02070309020205020404" pitchFamily="49" charset="0"/>
              <a:buChar char="o"/>
              <a:defRPr>
                <a:solidFill>
                  <a:schemeClr val="tx1"/>
                </a:solidFill>
              </a:defRPr>
            </a:lvl3pPr>
            <a:lvl4pPr marL="1136650" indent="-222250">
              <a:buClr>
                <a:schemeClr val="tx1"/>
              </a:buClr>
              <a:buSzPct val="100000"/>
              <a:buFont typeface="Wingdings" panose="05000000000000000000" pitchFamily="2" charset="2"/>
              <a:buChar char="§"/>
              <a:defRPr>
                <a:solidFill>
                  <a:schemeClr val="tx1"/>
                </a:solidFill>
              </a:defRPr>
            </a:lvl4pPr>
            <a:lvl5pPr marL="1441450" indent="-222250">
              <a:buClr>
                <a:schemeClr val="tx1"/>
              </a:buClr>
              <a:buFont typeface="Wingdings" panose="05000000000000000000" pitchFamily="2" charset="2"/>
              <a:buChar char="Ø"/>
              <a:defRPr>
                <a:solidFill>
                  <a:schemeClr val="tx1"/>
                </a:solidFill>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AC38ED07-40B4-B41F-E225-AE7C5F18753B}"/>
              </a:ext>
            </a:extLst>
          </p:cNvPr>
          <p:cNvCxnSpPr>
            <a:cxnSpLocks/>
          </p:cNvCxnSpPr>
          <p:nvPr userDrawn="1"/>
        </p:nvCxnSpPr>
        <p:spPr>
          <a:xfrm>
            <a:off x="4970978" y="68580"/>
            <a:ext cx="0" cy="6720840"/>
          </a:xfrm>
          <a:prstGeom prst="line">
            <a:avLst/>
          </a:prstGeom>
          <a:ln w="12700">
            <a:solidFill>
              <a:schemeClr val="tx2"/>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2476024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with Text/Bullet Points - Gray">
    <p:bg>
      <p:bgPr>
        <a:solidFill>
          <a:schemeClr val="tx2">
            <a:lumMod val="50000"/>
            <a:alpha val="93000"/>
          </a:schemeClr>
        </a:solidFill>
        <a:effectLst/>
      </p:bgPr>
    </p:bg>
    <p:spTree>
      <p:nvGrpSpPr>
        <p:cNvPr id="1" name=""/>
        <p:cNvGrpSpPr/>
        <p:nvPr/>
      </p:nvGrpSpPr>
      <p:grpSpPr>
        <a:xfrm>
          <a:off x="0" y="0"/>
          <a:ext cx="0" cy="0"/>
          <a:chOff x="0" y="0"/>
          <a:chExt cx="0" cy="0"/>
        </a:xfrm>
      </p:grpSpPr>
      <p:pic>
        <p:nvPicPr>
          <p:cNvPr id="19" name="SCMEP-Badge-1clr-White.png" descr="SCMEP-Badge-1clr-White.png"/>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cxnSp>
        <p:nvCxnSpPr>
          <p:cNvPr id="7" name="Straight Connector 6">
            <a:extLst>
              <a:ext uri="{FF2B5EF4-FFF2-40B4-BE49-F238E27FC236}">
                <a16:creationId xmlns:a16="http://schemas.microsoft.com/office/drawing/2014/main" id="{DC9927CD-63A2-08A0-7B88-590DEF20E6CE}"/>
              </a:ext>
            </a:extLst>
          </p:cNvPr>
          <p:cNvCxnSpPr>
            <a:cxnSpLocks/>
          </p:cNvCxnSpPr>
          <p:nvPr userDrawn="1"/>
        </p:nvCxnSpPr>
        <p:spPr>
          <a:xfrm>
            <a:off x="5029199" y="1412856"/>
            <a:ext cx="708660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6B0CDC1B-68A8-2EDA-53C3-D6F0D7AB2FFE}"/>
              </a:ext>
            </a:extLst>
          </p:cNvPr>
          <p:cNvCxnSpPr>
            <a:cxnSpLocks/>
          </p:cNvCxnSpPr>
          <p:nvPr userDrawn="1"/>
        </p:nvCxnSpPr>
        <p:spPr>
          <a:xfrm>
            <a:off x="5029199" y="56209"/>
            <a:ext cx="7086600"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9" name="Picture Placeholder 15">
            <a:extLst>
              <a:ext uri="{FF2B5EF4-FFF2-40B4-BE49-F238E27FC236}">
                <a16:creationId xmlns:a16="http://schemas.microsoft.com/office/drawing/2014/main" id="{19406B58-604A-7C9E-5571-FDA1B34801F6}"/>
              </a:ext>
            </a:extLst>
          </p:cNvPr>
          <p:cNvSpPr>
            <a:spLocks noGrp="1"/>
          </p:cNvSpPr>
          <p:nvPr>
            <p:ph type="pic" sz="quarter" idx="11" hasCustomPrompt="1"/>
          </p:nvPr>
        </p:nvSpPr>
        <p:spPr>
          <a:xfrm>
            <a:off x="534882" y="1412856"/>
            <a:ext cx="3886200" cy="3429000"/>
          </a:xfrm>
          <a:prstGeom prst="rect">
            <a:avLst/>
          </a:prstGeom>
        </p:spPr>
        <p:txBody>
          <a:bodyPr/>
          <a:lstStyle>
            <a:lvl1pPr>
              <a:defRPr>
                <a:solidFill>
                  <a:schemeClr val="tx1"/>
                </a:solidFill>
              </a:defRPr>
            </a:lvl1pPr>
          </a:lstStyle>
          <a:p>
            <a:r>
              <a:rPr lang="en-US" dirty="0"/>
              <a:t>Insert Picture/Graphic</a:t>
            </a:r>
          </a:p>
        </p:txBody>
      </p:sp>
      <p:sp>
        <p:nvSpPr>
          <p:cNvPr id="10" name="Text Placeholder 19">
            <a:extLst>
              <a:ext uri="{FF2B5EF4-FFF2-40B4-BE49-F238E27FC236}">
                <a16:creationId xmlns:a16="http://schemas.microsoft.com/office/drawing/2014/main" id="{148EE12F-B7A2-51A2-D45E-D4D5DAE6D27B}"/>
              </a:ext>
            </a:extLst>
          </p:cNvPr>
          <p:cNvSpPr>
            <a:spLocks noGrp="1"/>
          </p:cNvSpPr>
          <p:nvPr>
            <p:ph type="body" sz="quarter" idx="12" hasCustomPrompt="1"/>
          </p:nvPr>
        </p:nvSpPr>
        <p:spPr>
          <a:xfrm>
            <a:off x="5029200" y="150019"/>
            <a:ext cx="7124700" cy="1116806"/>
          </a:xfrm>
          <a:prstGeom prst="rect">
            <a:avLst/>
          </a:prstGeom>
        </p:spPr>
        <p:txBody>
          <a:bodyPr anchor="ctr">
            <a:noAutofit/>
          </a:bodyPr>
          <a:lstStyle>
            <a:lvl1pPr marL="0" indent="0">
              <a:buFontTx/>
              <a:buNone/>
              <a:defRPr sz="4800">
                <a:solidFill>
                  <a:schemeClr val="tx1"/>
                </a:solidFill>
                <a:latin typeface="+mj-lt"/>
              </a:defRPr>
            </a:lvl1pPr>
            <a:lvl2pPr marL="304800" indent="0">
              <a:buNone/>
              <a:defRPr/>
            </a:lvl2pPr>
          </a:lstStyle>
          <a:p>
            <a:pPr lvl="0"/>
            <a:r>
              <a:rPr lang="en-US" dirty="0"/>
              <a:t>Click to edit Title</a:t>
            </a:r>
          </a:p>
        </p:txBody>
      </p:sp>
      <p:sp>
        <p:nvSpPr>
          <p:cNvPr id="11" name="Text Placeholder 15">
            <a:extLst>
              <a:ext uri="{FF2B5EF4-FFF2-40B4-BE49-F238E27FC236}">
                <a16:creationId xmlns:a16="http://schemas.microsoft.com/office/drawing/2014/main" id="{625E9D54-A572-E2FD-9CA5-3CCB512A917C}"/>
              </a:ext>
            </a:extLst>
          </p:cNvPr>
          <p:cNvSpPr>
            <a:spLocks noGrp="1"/>
          </p:cNvSpPr>
          <p:nvPr>
            <p:ph type="body" sz="quarter" idx="17" hasCustomPrompt="1"/>
          </p:nvPr>
        </p:nvSpPr>
        <p:spPr>
          <a:xfrm>
            <a:off x="5191835" y="1573122"/>
            <a:ext cx="6799431" cy="1904880"/>
          </a:xfrm>
          <a:prstGeom prst="rect">
            <a:avLst/>
          </a:prstGeom>
        </p:spPr>
        <p:txBody>
          <a:bodyPr>
            <a:spAutoFit/>
          </a:bodyPr>
          <a:lstStyle>
            <a:lvl1pPr marL="222250" indent="-222250">
              <a:buClr>
                <a:schemeClr val="tx1"/>
              </a:buClr>
              <a:buFont typeface="Wingdings" panose="05000000000000000000" pitchFamily="2" charset="2"/>
              <a:buChar char="ü"/>
              <a:defRPr>
                <a:solidFill>
                  <a:schemeClr val="tx1"/>
                </a:solidFill>
              </a:defRPr>
            </a:lvl1pPr>
            <a:lvl2pPr>
              <a:buClr>
                <a:schemeClr val="tx1"/>
              </a:buClr>
              <a:defRPr>
                <a:solidFill>
                  <a:schemeClr val="tx1"/>
                </a:solidFill>
              </a:defRPr>
            </a:lvl2pPr>
            <a:lvl3pPr marL="831850" indent="-222250">
              <a:buClr>
                <a:schemeClr val="tx1"/>
              </a:buClr>
              <a:buFont typeface="Courier New" panose="02070309020205020404" pitchFamily="49" charset="0"/>
              <a:buChar char="o"/>
              <a:defRPr>
                <a:solidFill>
                  <a:schemeClr val="tx1"/>
                </a:solidFill>
              </a:defRPr>
            </a:lvl3pPr>
            <a:lvl4pPr marL="1136650" indent="-222250">
              <a:buClr>
                <a:schemeClr val="tx1"/>
              </a:buClr>
              <a:buSzPct val="100000"/>
              <a:buFont typeface="Wingdings" panose="05000000000000000000" pitchFamily="2" charset="2"/>
              <a:buChar char="§"/>
              <a:defRPr>
                <a:solidFill>
                  <a:schemeClr val="tx1"/>
                </a:solidFill>
              </a:defRPr>
            </a:lvl4pPr>
            <a:lvl5pPr marL="1441450" indent="-222250">
              <a:buClr>
                <a:schemeClr val="tx1"/>
              </a:buClr>
              <a:buFont typeface="Wingdings" panose="05000000000000000000" pitchFamily="2" charset="2"/>
              <a:buChar char="Ø"/>
              <a:defRPr>
                <a:solidFill>
                  <a:schemeClr val="tx1"/>
                </a:solidFill>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FC0684F-8352-0CDD-CE91-EC1B751CCBA1}"/>
              </a:ext>
            </a:extLst>
          </p:cNvPr>
          <p:cNvCxnSpPr>
            <a:cxnSpLocks/>
          </p:cNvCxnSpPr>
          <p:nvPr userDrawn="1"/>
        </p:nvCxnSpPr>
        <p:spPr>
          <a:xfrm>
            <a:off x="4970978" y="68580"/>
            <a:ext cx="0" cy="6720840"/>
          </a:xfrm>
          <a:prstGeom prst="line">
            <a:avLst/>
          </a:prstGeom>
          <a:ln w="12700">
            <a:solidFill>
              <a:schemeClr val="tx2"/>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84032057"/>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ENT - Graphic with Text/Bullet Points">
    <p:bg>
      <p:bgPr>
        <a:solidFill>
          <a:schemeClr val="tx1">
            <a:alpha val="90000"/>
          </a:schemeClr>
        </a:solidFill>
        <a:effectLst/>
      </p:bgPr>
    </p:bg>
    <p:spTree>
      <p:nvGrpSpPr>
        <p:cNvPr id="1" name=""/>
        <p:cNvGrpSpPr/>
        <p:nvPr/>
      </p:nvGrpSpPr>
      <p:grpSpPr>
        <a:xfrm>
          <a:off x="0" y="0"/>
          <a:ext cx="0" cy="0"/>
          <a:chOff x="0" y="0"/>
          <a:chExt cx="0" cy="0"/>
        </a:xfrm>
      </p:grpSpPr>
      <p:pic>
        <p:nvPicPr>
          <p:cNvPr id="19" name="SCMEP-Badge-1clr-White.png" descr="SCMEP-Badge-1clr-White.png"/>
          <p:cNvPicPr>
            <a:picLocks noChangeAspect="1"/>
          </p:cNvPicPr>
          <p:nvPr/>
        </p:nvPicPr>
        <p:blipFill>
          <a:blip r:embed="rId2" cstate="screen">
            <a:duotone>
              <a:prstClr val="black"/>
              <a:schemeClr val="bg2">
                <a:tint val="45000"/>
                <a:satMod val="400000"/>
              </a:schemeClr>
            </a:duotone>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cxnSp>
        <p:nvCxnSpPr>
          <p:cNvPr id="8" name="Straight Connector 7">
            <a:extLst>
              <a:ext uri="{FF2B5EF4-FFF2-40B4-BE49-F238E27FC236}">
                <a16:creationId xmlns:a16="http://schemas.microsoft.com/office/drawing/2014/main" id="{7D5C870F-8D76-CC4C-178F-30DDA07D5F41}"/>
              </a:ext>
            </a:extLst>
          </p:cNvPr>
          <p:cNvCxnSpPr>
            <a:cxnSpLocks/>
          </p:cNvCxnSpPr>
          <p:nvPr userDrawn="1"/>
        </p:nvCxnSpPr>
        <p:spPr>
          <a:xfrm>
            <a:off x="5029199" y="1412856"/>
            <a:ext cx="7086600" cy="0"/>
          </a:xfrm>
          <a:prstGeom prst="line">
            <a:avLst/>
          </a:prstGeom>
          <a:noFill/>
          <a:ln w="2540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8BD0971E-E0CD-57AB-D4D2-26B29B3AFBAD}"/>
              </a:ext>
            </a:extLst>
          </p:cNvPr>
          <p:cNvCxnSpPr>
            <a:cxnSpLocks/>
          </p:cNvCxnSpPr>
          <p:nvPr userDrawn="1"/>
        </p:nvCxnSpPr>
        <p:spPr>
          <a:xfrm>
            <a:off x="5029199" y="56209"/>
            <a:ext cx="7086600" cy="0"/>
          </a:xfrm>
          <a:prstGeom prst="line">
            <a:avLst/>
          </a:prstGeom>
          <a:noFill/>
          <a:ln w="2540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0" name="Picture Placeholder 15">
            <a:extLst>
              <a:ext uri="{FF2B5EF4-FFF2-40B4-BE49-F238E27FC236}">
                <a16:creationId xmlns:a16="http://schemas.microsoft.com/office/drawing/2014/main" id="{E2CA9F69-FCE6-91FE-B209-1E142F3CA512}"/>
              </a:ext>
            </a:extLst>
          </p:cNvPr>
          <p:cNvSpPr>
            <a:spLocks noGrp="1"/>
          </p:cNvSpPr>
          <p:nvPr>
            <p:ph type="pic" sz="quarter" idx="11" hasCustomPrompt="1"/>
          </p:nvPr>
        </p:nvSpPr>
        <p:spPr>
          <a:xfrm>
            <a:off x="534882" y="1412856"/>
            <a:ext cx="3886200" cy="3429000"/>
          </a:xfrm>
          <a:prstGeom prst="rect">
            <a:avLst/>
          </a:prstGeom>
        </p:spPr>
        <p:txBody>
          <a:bodyPr/>
          <a:lstStyle>
            <a:lvl1pPr>
              <a:defRPr>
                <a:solidFill>
                  <a:schemeClr val="bg2"/>
                </a:solidFill>
              </a:defRPr>
            </a:lvl1pPr>
          </a:lstStyle>
          <a:p>
            <a:r>
              <a:rPr lang="en-US" dirty="0"/>
              <a:t>Insert Picture/Graphic</a:t>
            </a:r>
          </a:p>
        </p:txBody>
      </p:sp>
      <p:sp>
        <p:nvSpPr>
          <p:cNvPr id="11" name="Text Placeholder 19">
            <a:extLst>
              <a:ext uri="{FF2B5EF4-FFF2-40B4-BE49-F238E27FC236}">
                <a16:creationId xmlns:a16="http://schemas.microsoft.com/office/drawing/2014/main" id="{8E50F9A3-DA2E-D1E1-427A-D4CB127F0B60}"/>
              </a:ext>
            </a:extLst>
          </p:cNvPr>
          <p:cNvSpPr>
            <a:spLocks noGrp="1"/>
          </p:cNvSpPr>
          <p:nvPr>
            <p:ph type="body" sz="quarter" idx="12" hasCustomPrompt="1"/>
          </p:nvPr>
        </p:nvSpPr>
        <p:spPr>
          <a:xfrm>
            <a:off x="5029200" y="150019"/>
            <a:ext cx="7124700" cy="1116806"/>
          </a:xfrm>
          <a:prstGeom prst="rect">
            <a:avLst/>
          </a:prstGeom>
        </p:spPr>
        <p:txBody>
          <a:bodyPr anchor="ctr">
            <a:normAutofit/>
          </a:bodyPr>
          <a:lstStyle>
            <a:lvl1pPr marL="0" indent="0">
              <a:buFontTx/>
              <a:buNone/>
              <a:defRPr sz="4800">
                <a:solidFill>
                  <a:schemeClr val="bg2"/>
                </a:solidFill>
                <a:latin typeface="+mj-lt"/>
              </a:defRPr>
            </a:lvl1pPr>
            <a:lvl2pPr marL="304800" indent="0">
              <a:buNone/>
              <a:defRPr/>
            </a:lvl2pPr>
          </a:lstStyle>
          <a:p>
            <a:pPr lvl="0"/>
            <a:r>
              <a:rPr lang="en-US" dirty="0"/>
              <a:t>Click to edit Title</a:t>
            </a:r>
          </a:p>
        </p:txBody>
      </p:sp>
      <p:sp>
        <p:nvSpPr>
          <p:cNvPr id="12" name="Text Placeholder 15">
            <a:extLst>
              <a:ext uri="{FF2B5EF4-FFF2-40B4-BE49-F238E27FC236}">
                <a16:creationId xmlns:a16="http://schemas.microsoft.com/office/drawing/2014/main" id="{E8D53427-B5DF-B49C-2E09-C00B10269D56}"/>
              </a:ext>
            </a:extLst>
          </p:cNvPr>
          <p:cNvSpPr>
            <a:spLocks noGrp="1"/>
          </p:cNvSpPr>
          <p:nvPr>
            <p:ph type="body" sz="quarter" idx="17" hasCustomPrompt="1"/>
          </p:nvPr>
        </p:nvSpPr>
        <p:spPr>
          <a:xfrm>
            <a:off x="5191835" y="1573122"/>
            <a:ext cx="6799431" cy="1904880"/>
          </a:xfrm>
          <a:prstGeom prst="rect">
            <a:avLst/>
          </a:prstGeom>
        </p:spPr>
        <p:txBody>
          <a:bodyPr>
            <a:spAutoFit/>
          </a:bodyPr>
          <a:lstStyle>
            <a:lvl1pPr marL="222250" indent="-222250">
              <a:buClr>
                <a:schemeClr val="bg2"/>
              </a:buClr>
              <a:buFont typeface="Wingdings" panose="05000000000000000000" pitchFamily="2" charset="2"/>
              <a:buChar char="ü"/>
              <a:defRPr>
                <a:solidFill>
                  <a:schemeClr val="bg2"/>
                </a:solidFill>
              </a:defRPr>
            </a:lvl1pPr>
            <a:lvl2pPr>
              <a:buClr>
                <a:schemeClr val="bg2"/>
              </a:buClr>
              <a:defRPr>
                <a:solidFill>
                  <a:schemeClr val="bg2"/>
                </a:solidFill>
              </a:defRPr>
            </a:lvl2pPr>
            <a:lvl3pPr marL="831850" indent="-222250">
              <a:buClr>
                <a:schemeClr val="bg2"/>
              </a:buClr>
              <a:buFont typeface="Courier New" panose="02070309020205020404" pitchFamily="49" charset="0"/>
              <a:buChar char="o"/>
              <a:defRPr>
                <a:solidFill>
                  <a:schemeClr val="bg2"/>
                </a:solidFill>
              </a:defRPr>
            </a:lvl3pPr>
            <a:lvl4pPr marL="1136650" indent="-222250">
              <a:buClr>
                <a:schemeClr val="bg2"/>
              </a:buClr>
              <a:buSzPct val="123000"/>
              <a:buFont typeface="Wingdings" panose="05000000000000000000" pitchFamily="2" charset="2"/>
              <a:buChar char="§"/>
              <a:defRPr>
                <a:solidFill>
                  <a:schemeClr val="bg2"/>
                </a:solidFill>
              </a:defRPr>
            </a:lvl4pPr>
            <a:lvl5pPr marL="1441450" indent="-222250">
              <a:buClr>
                <a:schemeClr val="bg2"/>
              </a:buClr>
              <a:buFont typeface="Wingdings" panose="05000000000000000000" pitchFamily="2" charset="2"/>
              <a:buChar char="Ø"/>
              <a:defRPr>
                <a:solidFill>
                  <a:schemeClr val="bg2"/>
                </a:solidFill>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AC38ED07-40B4-B41F-E225-AE7C5F18753B}"/>
              </a:ext>
            </a:extLst>
          </p:cNvPr>
          <p:cNvCxnSpPr>
            <a:cxnSpLocks/>
          </p:cNvCxnSpPr>
          <p:nvPr userDrawn="1"/>
        </p:nvCxnSpPr>
        <p:spPr>
          <a:xfrm>
            <a:off x="4970978" y="68580"/>
            <a:ext cx="0" cy="6720840"/>
          </a:xfrm>
          <a:prstGeom prst="line">
            <a:avLst/>
          </a:prstGeom>
          <a:ln w="12700">
            <a:solidFill>
              <a:schemeClr val="bg2"/>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9110795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s/Simulations">
    <p:bg>
      <p:bgPr>
        <a:solidFill>
          <a:schemeClr val="tx2"/>
        </a:solidFill>
        <a:effectLst/>
      </p:bgPr>
    </p:bg>
    <p:spTree>
      <p:nvGrpSpPr>
        <p:cNvPr id="1" name=""/>
        <p:cNvGrpSpPr/>
        <p:nvPr/>
      </p:nvGrpSpPr>
      <p:grpSpPr>
        <a:xfrm>
          <a:off x="0" y="0"/>
          <a:ext cx="0" cy="0"/>
          <a:chOff x="0" y="0"/>
          <a:chExt cx="0" cy="0"/>
        </a:xfrm>
      </p:grpSpPr>
      <p:pic>
        <p:nvPicPr>
          <p:cNvPr id="4" name="Content Placeholder 5" descr="Clock with solid fill">
            <a:extLst>
              <a:ext uri="{FF2B5EF4-FFF2-40B4-BE49-F238E27FC236}">
                <a16:creationId xmlns:a16="http://schemas.microsoft.com/office/drawing/2014/main" id="{A7FA89C9-E274-3846-F23C-B3BA7CB8E1FB}"/>
              </a:ext>
            </a:extLst>
          </p:cNvPr>
          <p:cNvPicPr>
            <a:picLocks noGrp="1"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1206" y="115240"/>
            <a:ext cx="1401718" cy="1401718"/>
          </a:xfrm>
          <a:prstGeom prst="rect">
            <a:avLst/>
          </a:prstGeom>
        </p:spPr>
      </p:pic>
      <p:pic>
        <p:nvPicPr>
          <p:cNvPr id="8" name="Graphic 7" descr="Two speech bubbles">
            <a:extLst>
              <a:ext uri="{FF2B5EF4-FFF2-40B4-BE49-F238E27FC236}">
                <a16:creationId xmlns:a16="http://schemas.microsoft.com/office/drawing/2014/main" id="{0EEED57B-828E-4F11-94DB-729B472F432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15943" y="2051232"/>
            <a:ext cx="4330337" cy="4330337"/>
          </a:xfrm>
          <a:prstGeom prst="rect">
            <a:avLst/>
          </a:prstGeom>
        </p:spPr>
      </p:pic>
      <p:sp>
        <p:nvSpPr>
          <p:cNvPr id="10" name="Text Placeholder 9">
            <a:extLst>
              <a:ext uri="{FF2B5EF4-FFF2-40B4-BE49-F238E27FC236}">
                <a16:creationId xmlns:a16="http://schemas.microsoft.com/office/drawing/2014/main" id="{0FC517CC-6FAE-E29D-E4A5-80A76D076A31}"/>
              </a:ext>
            </a:extLst>
          </p:cNvPr>
          <p:cNvSpPr>
            <a:spLocks noGrp="1"/>
          </p:cNvSpPr>
          <p:nvPr>
            <p:ph type="body" sz="quarter" idx="10" hasCustomPrompt="1"/>
          </p:nvPr>
        </p:nvSpPr>
        <p:spPr>
          <a:xfrm>
            <a:off x="10243070" y="514304"/>
            <a:ext cx="1677988" cy="477044"/>
          </a:xfrm>
          <a:solidFill>
            <a:schemeClr val="accent6">
              <a:lumMod val="85000"/>
              <a:alpha val="80000"/>
            </a:schemeClr>
          </a:solidFill>
        </p:spPr>
        <p:txBody>
          <a:bodyPr anchor="ctr">
            <a:normAutofit/>
          </a:bodyPr>
          <a:lstStyle>
            <a:lvl1pPr marL="0" indent="0" algn="ctr">
              <a:buNone/>
              <a:defRPr sz="2400" b="1">
                <a:solidFill>
                  <a:schemeClr val="accent5"/>
                </a:solidFill>
                <a:effectLst>
                  <a:outerShdw blurRad="38100" dist="38100" dir="2700000" algn="tl">
                    <a:srgbClr val="000000">
                      <a:alpha val="43137"/>
                    </a:srgbClr>
                  </a:outerShdw>
                </a:effectLst>
              </a:defRPr>
            </a:lvl1pPr>
            <a:lvl2pPr>
              <a:defRPr sz="2400">
                <a:solidFill>
                  <a:schemeClr val="accent5"/>
                </a:solidFill>
              </a:defRPr>
            </a:lvl2pPr>
            <a:lvl3pPr>
              <a:defRPr sz="2400">
                <a:solidFill>
                  <a:schemeClr val="accent5"/>
                </a:solidFill>
              </a:defRPr>
            </a:lvl3pPr>
            <a:lvl4pPr>
              <a:defRPr sz="2400">
                <a:solidFill>
                  <a:schemeClr val="accent5"/>
                </a:solidFill>
              </a:defRPr>
            </a:lvl4pPr>
            <a:lvl5pPr>
              <a:defRPr sz="2400">
                <a:solidFill>
                  <a:schemeClr val="accent5"/>
                </a:solidFill>
              </a:defRPr>
            </a:lvl5pPr>
          </a:lstStyle>
          <a:p>
            <a:pPr lvl="0"/>
            <a:r>
              <a:rPr lang="en-US" dirty="0"/>
              <a:t>Add time</a:t>
            </a:r>
          </a:p>
        </p:txBody>
      </p:sp>
      <p:sp>
        <p:nvSpPr>
          <p:cNvPr id="13" name="Text Placeholder 19">
            <a:extLst>
              <a:ext uri="{FF2B5EF4-FFF2-40B4-BE49-F238E27FC236}">
                <a16:creationId xmlns:a16="http://schemas.microsoft.com/office/drawing/2014/main" id="{B3B3A351-B25E-B302-695A-B1996819526C}"/>
              </a:ext>
            </a:extLst>
          </p:cNvPr>
          <p:cNvSpPr>
            <a:spLocks noGrp="1"/>
          </p:cNvSpPr>
          <p:nvPr>
            <p:ph type="body" sz="quarter" idx="12" hasCustomPrompt="1"/>
          </p:nvPr>
        </p:nvSpPr>
        <p:spPr>
          <a:xfrm>
            <a:off x="238539" y="303869"/>
            <a:ext cx="9776129" cy="897915"/>
          </a:xfrm>
          <a:prstGeom prst="rect">
            <a:avLst/>
          </a:prstGeom>
        </p:spPr>
        <p:txBody>
          <a:bodyPr anchor="ctr">
            <a:normAutofit/>
          </a:bodyPr>
          <a:lstStyle>
            <a:lvl1pPr marL="0" indent="0">
              <a:buFontTx/>
              <a:buNone/>
              <a:defRPr sz="5750">
                <a:solidFill>
                  <a:schemeClr val="bg1"/>
                </a:solidFill>
                <a:latin typeface="+mj-lt"/>
              </a:defRPr>
            </a:lvl1pPr>
            <a:lvl2pPr marL="304800" indent="0">
              <a:buNone/>
              <a:defRPr/>
            </a:lvl2pPr>
          </a:lstStyle>
          <a:p>
            <a:pPr lvl="0"/>
            <a:r>
              <a:rPr lang="en-US" dirty="0"/>
              <a:t>Click to edit Title</a:t>
            </a:r>
          </a:p>
        </p:txBody>
      </p:sp>
      <p:sp>
        <p:nvSpPr>
          <p:cNvPr id="14" name="Text Placeholder 19">
            <a:extLst>
              <a:ext uri="{FF2B5EF4-FFF2-40B4-BE49-F238E27FC236}">
                <a16:creationId xmlns:a16="http://schemas.microsoft.com/office/drawing/2014/main" id="{2316EA9C-4320-7E82-C45B-5A40B4CD6742}"/>
              </a:ext>
            </a:extLst>
          </p:cNvPr>
          <p:cNvSpPr>
            <a:spLocks noGrp="1"/>
          </p:cNvSpPr>
          <p:nvPr>
            <p:ph type="body" sz="quarter" idx="13" hasCustomPrompt="1"/>
          </p:nvPr>
        </p:nvSpPr>
        <p:spPr>
          <a:xfrm>
            <a:off x="314740" y="1247294"/>
            <a:ext cx="6169951" cy="313059"/>
          </a:xfrm>
          <a:prstGeom prst="rect">
            <a:avLst/>
          </a:prstGeom>
        </p:spPr>
        <p:txBody>
          <a:bodyPr anchor="ctr">
            <a:normAutofit/>
          </a:bodyPr>
          <a:lstStyle>
            <a:lvl1pPr marL="0" marR="0" indent="0" algn="l" defTabSz="1219169" rtl="0" fontAlgn="auto" latinLnBrk="0" hangingPunct="0">
              <a:lnSpc>
                <a:spcPct val="80000"/>
              </a:lnSpc>
              <a:spcBef>
                <a:spcPts val="0"/>
              </a:spcBef>
              <a:spcAft>
                <a:spcPts val="0"/>
              </a:spcAft>
              <a:buClrTx/>
              <a:buSzTx/>
              <a:buFontTx/>
              <a:buNone/>
              <a:tabLst/>
              <a:defRPr kumimoji="0" lang="en-US" sz="2400" b="1" i="0" u="none" strike="noStrike" cap="none" spc="0" normalizeH="0" baseline="0" dirty="0">
                <a:ln>
                  <a:noFill/>
                </a:ln>
                <a:solidFill>
                  <a:schemeClr val="tx1"/>
                </a:solidFill>
                <a:effectLst>
                  <a:outerShdw blurRad="38100" dist="38100" dir="2700000" algn="tl">
                    <a:schemeClr val="bg1"/>
                  </a:outerShdw>
                </a:effectLst>
                <a:uFillTx/>
                <a:latin typeface="+mn-lt"/>
                <a:ea typeface="+mj-ea"/>
                <a:cs typeface="+mj-cs"/>
                <a:sym typeface="Proxima Nova"/>
              </a:defRPr>
            </a:lvl1pPr>
            <a:lvl2pPr marL="304800" indent="0">
              <a:buNone/>
              <a:defRPr/>
            </a:lvl2pPr>
          </a:lstStyle>
          <a:p>
            <a:pPr lvl="0"/>
            <a:r>
              <a:rPr lang="en-US" dirty="0"/>
              <a:t>Click to edit Title</a:t>
            </a:r>
          </a:p>
        </p:txBody>
      </p:sp>
      <p:sp>
        <p:nvSpPr>
          <p:cNvPr id="15" name="Text Placeholder 15">
            <a:extLst>
              <a:ext uri="{FF2B5EF4-FFF2-40B4-BE49-F238E27FC236}">
                <a16:creationId xmlns:a16="http://schemas.microsoft.com/office/drawing/2014/main" id="{EE64E888-E4C9-8159-2C8C-395BCA5618F5}"/>
              </a:ext>
            </a:extLst>
          </p:cNvPr>
          <p:cNvSpPr>
            <a:spLocks noGrp="1"/>
          </p:cNvSpPr>
          <p:nvPr>
            <p:ph type="body" sz="quarter" idx="17" hasCustomPrompt="1"/>
          </p:nvPr>
        </p:nvSpPr>
        <p:spPr>
          <a:xfrm>
            <a:off x="238539" y="1875126"/>
            <a:ext cx="6799431" cy="2478088"/>
          </a:xfrm>
          <a:prstGeom prst="rect">
            <a:avLst/>
          </a:prstGeom>
        </p:spPr>
        <p:txBody>
          <a:bodyPr/>
          <a:lstStyle>
            <a:lvl1pPr marL="222250" indent="-222250">
              <a:buClr>
                <a:schemeClr val="bg1"/>
              </a:buClr>
              <a:buFont typeface="Wingdings" panose="05000000000000000000" pitchFamily="2" charset="2"/>
              <a:buChar char="ü"/>
              <a:defRPr>
                <a:solidFill>
                  <a:schemeClr val="bg1"/>
                </a:solidFill>
              </a:defRPr>
            </a:lvl1pPr>
            <a:lvl2pPr>
              <a:buClr>
                <a:schemeClr val="bg1"/>
              </a:buClr>
              <a:defRPr>
                <a:solidFill>
                  <a:schemeClr val="bg1"/>
                </a:solidFill>
              </a:defRPr>
            </a:lvl2pPr>
            <a:lvl3pPr marL="831850" indent="-222250">
              <a:buClr>
                <a:schemeClr val="bg1"/>
              </a:buClr>
              <a:buSzPct val="100000"/>
              <a:buFont typeface="Courier New" panose="02070309020205020404" pitchFamily="49" charset="0"/>
              <a:buChar char="o"/>
              <a:defRPr>
                <a:solidFill>
                  <a:schemeClr val="bg1"/>
                </a:solidFill>
              </a:defRPr>
            </a:lvl3pPr>
            <a:lvl4pPr marL="1136650" indent="-222250">
              <a:buClr>
                <a:schemeClr val="bg1"/>
              </a:buClr>
              <a:buSzPct val="100000"/>
              <a:buFont typeface="Wingdings" panose="05000000000000000000" pitchFamily="2" charset="2"/>
              <a:buChar char="§"/>
              <a:defRPr>
                <a:solidFill>
                  <a:schemeClr val="bg1"/>
                </a:solidFill>
              </a:defRPr>
            </a:lvl4pPr>
            <a:lvl5pPr marL="1441450" indent="-222250">
              <a:buClr>
                <a:schemeClr val="bg1"/>
              </a:buClr>
              <a:buSzPct val="100000"/>
              <a:buFont typeface="Wingdings" panose="05000000000000000000" pitchFamily="2" charset="2"/>
              <a:buChar char="Ø"/>
              <a:defRPr>
                <a:solidFill>
                  <a:schemeClr val="bg1"/>
                </a:solidFill>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61368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ENT Exercises/Simulations">
    <p:bg>
      <p:bgPr>
        <a:solidFill>
          <a:schemeClr val="tx1"/>
        </a:solidFill>
        <a:effectLst/>
      </p:bgPr>
    </p:bg>
    <p:spTree>
      <p:nvGrpSpPr>
        <p:cNvPr id="1" name=""/>
        <p:cNvGrpSpPr/>
        <p:nvPr/>
      </p:nvGrpSpPr>
      <p:grpSpPr>
        <a:xfrm>
          <a:off x="0" y="0"/>
          <a:ext cx="0" cy="0"/>
          <a:chOff x="0" y="0"/>
          <a:chExt cx="0" cy="0"/>
        </a:xfrm>
      </p:grpSpPr>
      <p:pic>
        <p:nvPicPr>
          <p:cNvPr id="4" name="Content Placeholder 5" descr="Clock with solid fill">
            <a:extLst>
              <a:ext uri="{FF2B5EF4-FFF2-40B4-BE49-F238E27FC236}">
                <a16:creationId xmlns:a16="http://schemas.microsoft.com/office/drawing/2014/main" id="{A7FA89C9-E274-3846-F23C-B3BA7CB8E1FB}"/>
              </a:ext>
            </a:extLst>
          </p:cNvPr>
          <p:cNvPicPr>
            <a:picLocks noGrp="1"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1206" y="115240"/>
            <a:ext cx="1401718" cy="1401718"/>
          </a:xfrm>
          <a:prstGeom prst="rect">
            <a:avLst/>
          </a:prstGeom>
        </p:spPr>
      </p:pic>
      <p:pic>
        <p:nvPicPr>
          <p:cNvPr id="8" name="Graphic 7" descr="Two speech bubbles">
            <a:extLst>
              <a:ext uri="{FF2B5EF4-FFF2-40B4-BE49-F238E27FC236}">
                <a16:creationId xmlns:a16="http://schemas.microsoft.com/office/drawing/2014/main" id="{0EEED57B-828E-4F11-94DB-729B472F432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15943" y="2051232"/>
            <a:ext cx="4330337" cy="4330337"/>
          </a:xfrm>
          <a:prstGeom prst="rect">
            <a:avLst/>
          </a:prstGeom>
        </p:spPr>
      </p:pic>
      <p:sp>
        <p:nvSpPr>
          <p:cNvPr id="10" name="Text Placeholder 9">
            <a:extLst>
              <a:ext uri="{FF2B5EF4-FFF2-40B4-BE49-F238E27FC236}">
                <a16:creationId xmlns:a16="http://schemas.microsoft.com/office/drawing/2014/main" id="{0FC517CC-6FAE-E29D-E4A5-80A76D076A31}"/>
              </a:ext>
            </a:extLst>
          </p:cNvPr>
          <p:cNvSpPr>
            <a:spLocks noGrp="1"/>
          </p:cNvSpPr>
          <p:nvPr>
            <p:ph type="body" sz="quarter" idx="10" hasCustomPrompt="1"/>
          </p:nvPr>
        </p:nvSpPr>
        <p:spPr>
          <a:xfrm>
            <a:off x="10243070" y="514304"/>
            <a:ext cx="1677988" cy="477044"/>
          </a:xfrm>
          <a:solidFill>
            <a:schemeClr val="accent6">
              <a:lumMod val="85000"/>
              <a:alpha val="80000"/>
            </a:schemeClr>
          </a:solidFill>
        </p:spPr>
        <p:txBody>
          <a:bodyPr anchor="ctr">
            <a:normAutofit/>
          </a:bodyPr>
          <a:lstStyle>
            <a:lvl1pPr marL="0" indent="0" algn="ctr">
              <a:buNone/>
              <a:defRPr sz="2400" b="1">
                <a:solidFill>
                  <a:schemeClr val="accent5"/>
                </a:solidFill>
                <a:effectLst>
                  <a:outerShdw blurRad="38100" dist="38100" dir="2700000" algn="tl">
                    <a:srgbClr val="000000">
                      <a:alpha val="43137"/>
                    </a:srgbClr>
                  </a:outerShdw>
                </a:effectLst>
              </a:defRPr>
            </a:lvl1pPr>
            <a:lvl2pPr>
              <a:defRPr sz="2400">
                <a:solidFill>
                  <a:schemeClr val="accent5"/>
                </a:solidFill>
              </a:defRPr>
            </a:lvl2pPr>
            <a:lvl3pPr>
              <a:defRPr sz="2400">
                <a:solidFill>
                  <a:schemeClr val="accent5"/>
                </a:solidFill>
              </a:defRPr>
            </a:lvl3pPr>
            <a:lvl4pPr>
              <a:defRPr sz="2400">
                <a:solidFill>
                  <a:schemeClr val="accent5"/>
                </a:solidFill>
              </a:defRPr>
            </a:lvl4pPr>
            <a:lvl5pPr>
              <a:defRPr sz="2400">
                <a:solidFill>
                  <a:schemeClr val="accent5"/>
                </a:solidFill>
              </a:defRPr>
            </a:lvl5pPr>
          </a:lstStyle>
          <a:p>
            <a:pPr lvl="0"/>
            <a:r>
              <a:rPr lang="en-US" dirty="0"/>
              <a:t>Add time</a:t>
            </a:r>
          </a:p>
        </p:txBody>
      </p:sp>
      <p:sp>
        <p:nvSpPr>
          <p:cNvPr id="13" name="Text Placeholder 19">
            <a:extLst>
              <a:ext uri="{FF2B5EF4-FFF2-40B4-BE49-F238E27FC236}">
                <a16:creationId xmlns:a16="http://schemas.microsoft.com/office/drawing/2014/main" id="{B3B3A351-B25E-B302-695A-B1996819526C}"/>
              </a:ext>
            </a:extLst>
          </p:cNvPr>
          <p:cNvSpPr>
            <a:spLocks noGrp="1"/>
          </p:cNvSpPr>
          <p:nvPr>
            <p:ph type="body" sz="quarter" idx="12" hasCustomPrompt="1"/>
          </p:nvPr>
        </p:nvSpPr>
        <p:spPr>
          <a:xfrm>
            <a:off x="238539" y="303869"/>
            <a:ext cx="9776129" cy="897915"/>
          </a:xfrm>
          <a:prstGeom prst="rect">
            <a:avLst/>
          </a:prstGeom>
        </p:spPr>
        <p:txBody>
          <a:bodyPr anchor="ctr">
            <a:normAutofit/>
          </a:bodyPr>
          <a:lstStyle>
            <a:lvl1pPr marL="0" indent="0">
              <a:buFontTx/>
              <a:buNone/>
              <a:defRPr sz="5750">
                <a:solidFill>
                  <a:schemeClr val="bg1"/>
                </a:solidFill>
                <a:latin typeface="+mj-lt"/>
              </a:defRPr>
            </a:lvl1pPr>
            <a:lvl2pPr marL="304800" indent="0">
              <a:buNone/>
              <a:defRPr/>
            </a:lvl2pPr>
          </a:lstStyle>
          <a:p>
            <a:pPr lvl="0"/>
            <a:r>
              <a:rPr lang="en-US" dirty="0"/>
              <a:t>Click to edit Title</a:t>
            </a:r>
          </a:p>
        </p:txBody>
      </p:sp>
      <p:sp>
        <p:nvSpPr>
          <p:cNvPr id="14" name="Text Placeholder 19">
            <a:extLst>
              <a:ext uri="{FF2B5EF4-FFF2-40B4-BE49-F238E27FC236}">
                <a16:creationId xmlns:a16="http://schemas.microsoft.com/office/drawing/2014/main" id="{2316EA9C-4320-7E82-C45B-5A40B4CD6742}"/>
              </a:ext>
            </a:extLst>
          </p:cNvPr>
          <p:cNvSpPr>
            <a:spLocks noGrp="1"/>
          </p:cNvSpPr>
          <p:nvPr>
            <p:ph type="body" sz="quarter" idx="13" hasCustomPrompt="1"/>
          </p:nvPr>
        </p:nvSpPr>
        <p:spPr>
          <a:xfrm>
            <a:off x="314740" y="1247294"/>
            <a:ext cx="6169951" cy="313059"/>
          </a:xfrm>
          <a:prstGeom prst="rect">
            <a:avLst/>
          </a:prstGeom>
        </p:spPr>
        <p:txBody>
          <a:bodyPr anchor="ctr">
            <a:normAutofit/>
          </a:bodyPr>
          <a:lstStyle>
            <a:lvl1pPr marL="0" marR="0" indent="0" algn="l" defTabSz="1219169" rtl="0" fontAlgn="auto" latinLnBrk="0" hangingPunct="0">
              <a:lnSpc>
                <a:spcPct val="80000"/>
              </a:lnSpc>
              <a:spcBef>
                <a:spcPts val="0"/>
              </a:spcBef>
              <a:spcAft>
                <a:spcPts val="0"/>
              </a:spcAft>
              <a:buClrTx/>
              <a:buSzTx/>
              <a:buFontTx/>
              <a:buNone/>
              <a:tabLst/>
              <a:defRPr kumimoji="0" lang="en-US" sz="2400" b="1" i="0" u="none" strike="noStrike" cap="none" spc="0" normalizeH="0" baseline="0" dirty="0">
                <a:ln>
                  <a:noFill/>
                </a:ln>
                <a:solidFill>
                  <a:schemeClr val="tx1">
                    <a:lumMod val="65000"/>
                  </a:schemeClr>
                </a:solidFill>
                <a:effectLst>
                  <a:outerShdw blurRad="38100" dist="38100" dir="2700000" algn="tl">
                    <a:schemeClr val="bg1"/>
                  </a:outerShdw>
                </a:effectLst>
                <a:uFillTx/>
                <a:latin typeface="+mn-lt"/>
                <a:ea typeface="+mj-ea"/>
                <a:cs typeface="+mj-cs"/>
                <a:sym typeface="Proxima Nova"/>
              </a:defRPr>
            </a:lvl1pPr>
            <a:lvl2pPr marL="304800" indent="0">
              <a:buNone/>
              <a:defRPr/>
            </a:lvl2pPr>
          </a:lstStyle>
          <a:p>
            <a:pPr lvl="0"/>
            <a:r>
              <a:rPr lang="en-US" dirty="0"/>
              <a:t>Click to edit Title</a:t>
            </a:r>
          </a:p>
        </p:txBody>
      </p:sp>
      <p:sp>
        <p:nvSpPr>
          <p:cNvPr id="15" name="Text Placeholder 15">
            <a:extLst>
              <a:ext uri="{FF2B5EF4-FFF2-40B4-BE49-F238E27FC236}">
                <a16:creationId xmlns:a16="http://schemas.microsoft.com/office/drawing/2014/main" id="{EE64E888-E4C9-8159-2C8C-395BCA5618F5}"/>
              </a:ext>
            </a:extLst>
          </p:cNvPr>
          <p:cNvSpPr>
            <a:spLocks noGrp="1"/>
          </p:cNvSpPr>
          <p:nvPr>
            <p:ph type="body" sz="quarter" idx="17" hasCustomPrompt="1"/>
          </p:nvPr>
        </p:nvSpPr>
        <p:spPr>
          <a:xfrm>
            <a:off x="238539" y="1875126"/>
            <a:ext cx="6799431" cy="2478088"/>
          </a:xfrm>
          <a:prstGeom prst="rect">
            <a:avLst/>
          </a:prstGeom>
        </p:spPr>
        <p:txBody>
          <a:bodyPr/>
          <a:lstStyle>
            <a:lvl1pPr marL="222250" indent="-222250">
              <a:buClr>
                <a:schemeClr val="bg1"/>
              </a:buClr>
              <a:buFont typeface="Wingdings" panose="05000000000000000000" pitchFamily="2" charset="2"/>
              <a:buChar char="ü"/>
              <a:defRPr>
                <a:solidFill>
                  <a:schemeClr val="bg1"/>
                </a:solidFill>
              </a:defRPr>
            </a:lvl1pPr>
            <a:lvl2pPr>
              <a:buClr>
                <a:schemeClr val="bg1"/>
              </a:buClr>
              <a:defRPr>
                <a:solidFill>
                  <a:schemeClr val="bg1"/>
                </a:solidFill>
              </a:defRPr>
            </a:lvl2pPr>
            <a:lvl3pPr marL="831850" indent="-222250">
              <a:buClr>
                <a:schemeClr val="bg1"/>
              </a:buClr>
              <a:buSzPct val="100000"/>
              <a:buFont typeface="Courier New" panose="02070309020205020404" pitchFamily="49" charset="0"/>
              <a:buChar char="o"/>
              <a:defRPr>
                <a:solidFill>
                  <a:schemeClr val="bg1"/>
                </a:solidFill>
              </a:defRPr>
            </a:lvl3pPr>
            <a:lvl4pPr marL="1136650" indent="-222250">
              <a:buClr>
                <a:schemeClr val="bg1"/>
              </a:buClr>
              <a:buSzPct val="100000"/>
              <a:buFont typeface="Wingdings" panose="05000000000000000000" pitchFamily="2" charset="2"/>
              <a:buChar char="§"/>
              <a:defRPr>
                <a:solidFill>
                  <a:schemeClr val="bg1"/>
                </a:solidFill>
              </a:defRPr>
            </a:lvl4pPr>
            <a:lvl5pPr marL="1441450" indent="-222250">
              <a:buClr>
                <a:schemeClr val="bg1"/>
              </a:buClr>
              <a:buSzPct val="100000"/>
              <a:buFont typeface="Wingdings" panose="05000000000000000000" pitchFamily="2" charset="2"/>
              <a:buChar char="Ø"/>
              <a:defRPr>
                <a:solidFill>
                  <a:schemeClr val="bg1"/>
                </a:solidFill>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447201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6">
            <a:lumMod val="95000"/>
          </a:schemeClr>
        </a:solidFill>
        <a:effectLst/>
      </p:bgPr>
    </p:bg>
    <p:spTree>
      <p:nvGrpSpPr>
        <p:cNvPr id="1" name=""/>
        <p:cNvGrpSpPr/>
        <p:nvPr/>
      </p:nvGrpSpPr>
      <p:grpSpPr>
        <a:xfrm>
          <a:off x="0" y="0"/>
          <a:ext cx="0" cy="0"/>
          <a:chOff x="0" y="0"/>
          <a:chExt cx="0" cy="0"/>
        </a:xfrm>
      </p:grpSpPr>
      <p:pic>
        <p:nvPicPr>
          <p:cNvPr id="2" name="SCMEP-Badge-1clr-White.png">
            <a:extLst>
              <a:ext uri="{FF2B5EF4-FFF2-40B4-BE49-F238E27FC236}">
                <a16:creationId xmlns:a16="http://schemas.microsoft.com/office/drawing/2014/main" id="{CDC4895B-7BEA-AC61-B3BB-1AC70695A263}"/>
              </a:ext>
            </a:extLst>
          </p:cNvPr>
          <p:cNvPicPr/>
          <p:nvPr userDrawn="1"/>
        </p:nvPicPr>
        <p:blipFill>
          <a:blip r:embed="rId2" cstate="screen">
            <a:biLevel thresh="75000"/>
            <a:extLst>
              <a:ext uri="{28A0092B-C50C-407E-A947-70E740481C1C}">
                <a14:useLocalDpi xmlns:a14="http://schemas.microsoft.com/office/drawing/2010/main"/>
              </a:ext>
            </a:extLst>
          </a:blip>
          <a:srcRect/>
          <a:stretch/>
        </p:blipFill>
        <p:spPr>
          <a:xfrm>
            <a:off x="10703122" y="6332010"/>
            <a:ext cx="1277454" cy="263192"/>
          </a:xfrm>
          <a:prstGeom prst="rect">
            <a:avLst/>
          </a:prstGeom>
          <a:ln w="12700">
            <a:miter lim="400000"/>
          </a:ln>
        </p:spPr>
      </p:pic>
    </p:spTree>
    <p:extLst>
      <p:ext uri="{BB962C8B-B14F-4D97-AF65-F5344CB8AC3E}">
        <p14:creationId xmlns:p14="http://schemas.microsoft.com/office/powerpoint/2010/main" val="16008994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UDENT - Title Page">
    <p:spTree>
      <p:nvGrpSpPr>
        <p:cNvPr id="1" name=""/>
        <p:cNvGrpSpPr/>
        <p:nvPr/>
      </p:nvGrpSpPr>
      <p:grpSpPr>
        <a:xfrm>
          <a:off x="0" y="0"/>
          <a:ext cx="0" cy="0"/>
          <a:chOff x="0" y="0"/>
          <a:chExt cx="0" cy="0"/>
        </a:xfrm>
      </p:grpSpPr>
      <p:pic>
        <p:nvPicPr>
          <p:cNvPr id="4" name="iStock-664591730-b&amp;w.jpg" descr="iStock-664591730-b&amp;w.jpg">
            <a:extLst>
              <a:ext uri="{FF2B5EF4-FFF2-40B4-BE49-F238E27FC236}">
                <a16:creationId xmlns:a16="http://schemas.microsoft.com/office/drawing/2014/main" id="{81E04CB7-F4B8-10E3-2BDB-A2AEDE282728}"/>
              </a:ext>
            </a:extLst>
          </p:cNvPr>
          <p:cNvPicPr>
            <a:picLocks noGrp="1" noRot="1" noChangeAspect="1" noMove="1" noResize="1" noEditPoints="1" noAdjustHandles="1" noChangeArrowheads="1" noChangeShapeType="1" noCrop="1"/>
          </p:cNvPicPr>
          <p:nvPr userDrawn="1"/>
        </p:nvPicPr>
        <p:blipFill>
          <a:blip r:embed="rId2" cstate="screen">
            <a:alphaModFix amt="20000"/>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sp>
        <p:nvSpPr>
          <p:cNvPr id="2" name="Text Placeholder 6">
            <a:extLst>
              <a:ext uri="{FF2B5EF4-FFF2-40B4-BE49-F238E27FC236}">
                <a16:creationId xmlns:a16="http://schemas.microsoft.com/office/drawing/2014/main" id="{336015A3-E07F-D2ED-ECFA-8EF25CCDA0F0}"/>
              </a:ext>
            </a:extLst>
          </p:cNvPr>
          <p:cNvSpPr>
            <a:spLocks noGrp="1" noRot="1" noMove="1" noResize="1" noEditPoints="1" noAdjustHandles="1" noChangeArrowheads="1" noChangeShapeType="1"/>
          </p:cNvSpPr>
          <p:nvPr>
            <p:ph type="body" sz="quarter" idx="11" hasCustomPrompt="1"/>
          </p:nvPr>
        </p:nvSpPr>
        <p:spPr>
          <a:xfrm>
            <a:off x="4098233" y="3490913"/>
            <a:ext cx="4173538" cy="600869"/>
          </a:xfrm>
          <a:prstGeom prst="rect">
            <a:avLst/>
          </a:prstGeom>
        </p:spPr>
        <p:txBody>
          <a:bodyPr anchor="ctr">
            <a:normAutofit/>
          </a:bodyPr>
          <a:lstStyle>
            <a:lvl1pPr marL="0" indent="0" algn="ctr">
              <a:buNone/>
              <a:defRPr sz="2700" b="0">
                <a:solidFill>
                  <a:schemeClr val="bg1"/>
                </a:solidFill>
                <a:latin typeface="Proxima Nova Alt Rg" panose="02000506030000020004" pitchFamily="50" charset="0"/>
              </a:defRPr>
            </a:lvl1pPr>
          </a:lstStyle>
          <a:p>
            <a:r>
              <a:rPr lang="en-US" dirty="0">
                <a:latin typeface="Proxima Nova Semibold"/>
              </a:rPr>
              <a:t>Subtitle Goes Here</a:t>
            </a:r>
          </a:p>
        </p:txBody>
      </p:sp>
      <p:sp>
        <p:nvSpPr>
          <p:cNvPr id="7" name="Text Placeholder 4">
            <a:extLst>
              <a:ext uri="{FF2B5EF4-FFF2-40B4-BE49-F238E27FC236}">
                <a16:creationId xmlns:a16="http://schemas.microsoft.com/office/drawing/2014/main" id="{2FD88302-D77E-D1DB-B937-D79B64B68081}"/>
              </a:ext>
            </a:extLst>
          </p:cNvPr>
          <p:cNvSpPr>
            <a:spLocks noGrp="1"/>
          </p:cNvSpPr>
          <p:nvPr>
            <p:ph type="body" sz="quarter" idx="12" hasCustomPrompt="1"/>
          </p:nvPr>
        </p:nvSpPr>
        <p:spPr>
          <a:xfrm>
            <a:off x="2282031" y="2296180"/>
            <a:ext cx="7881938" cy="1046441"/>
          </a:xfrm>
          <a:prstGeom prst="rect">
            <a:avLst/>
          </a:prstGeom>
        </p:spPr>
        <p:txBody>
          <a:bodyPr anchor="ctr">
            <a:normAutofit/>
          </a:bodyPr>
          <a:lstStyle>
            <a:lvl1pPr marL="0" indent="0" algn="ctr">
              <a:buNone/>
              <a:defRPr sz="6500">
                <a:solidFill>
                  <a:schemeClr val="bg1"/>
                </a:solidFill>
                <a:latin typeface="+mj-lt"/>
              </a:defRPr>
            </a:lvl1pPr>
            <a:lvl2pPr marL="304800" indent="0">
              <a:buNone/>
              <a:defRPr sz="6500">
                <a:latin typeface="BankGothic" panose="02000800000000000000" pitchFamily="2" charset="0"/>
              </a:defRPr>
            </a:lvl2pPr>
            <a:lvl3pPr>
              <a:defRPr sz="6500">
                <a:latin typeface="BankGothic" panose="02000800000000000000" pitchFamily="2" charset="0"/>
              </a:defRPr>
            </a:lvl3pPr>
            <a:lvl4pPr>
              <a:defRPr sz="6500">
                <a:latin typeface="BankGothic" panose="02000800000000000000" pitchFamily="2" charset="0"/>
              </a:defRPr>
            </a:lvl4pPr>
            <a:lvl5pPr>
              <a:defRPr sz="6500">
                <a:latin typeface="BankGothic" panose="02000800000000000000" pitchFamily="2" charset="0"/>
              </a:defRPr>
            </a:lvl5pPr>
          </a:lstStyle>
          <a:p>
            <a:pPr lvl="0"/>
            <a:r>
              <a:rPr lang="en-US" dirty="0"/>
              <a:t>Title Goes Here</a:t>
            </a:r>
          </a:p>
        </p:txBody>
      </p:sp>
      <p:pic>
        <p:nvPicPr>
          <p:cNvPr id="3" name="SCMEP-Badge-1clr-Blue.png" descr="SCMEP-Badge-1clr-Blue.png">
            <a:extLst>
              <a:ext uri="{FF2B5EF4-FFF2-40B4-BE49-F238E27FC236}">
                <a16:creationId xmlns:a16="http://schemas.microsoft.com/office/drawing/2014/main" id="{DAF0B3DF-66E4-17AF-3477-6B33433F06A7}"/>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679001" y="4977386"/>
            <a:ext cx="2833997" cy="584592"/>
          </a:xfrm>
          <a:prstGeom prst="rect">
            <a:avLst/>
          </a:prstGeom>
          <a:ln w="12700">
            <a:miter lim="400000"/>
          </a:ln>
        </p:spPr>
      </p:pic>
    </p:spTree>
    <p:extLst>
      <p:ext uri="{BB962C8B-B14F-4D97-AF65-F5344CB8AC3E}">
        <p14:creationId xmlns:p14="http://schemas.microsoft.com/office/powerpoint/2010/main" val="94720820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Navy">
    <p:bg>
      <p:bgPr>
        <a:solidFill>
          <a:schemeClr val="bg1">
            <a:lumMod val="90000"/>
            <a:lumOff val="10000"/>
          </a:schemeClr>
        </a:solidFill>
        <a:effectLst/>
      </p:bgPr>
    </p:bg>
    <p:spTree>
      <p:nvGrpSpPr>
        <p:cNvPr id="1" name=""/>
        <p:cNvGrpSpPr/>
        <p:nvPr/>
      </p:nvGrpSpPr>
      <p:grpSpPr>
        <a:xfrm>
          <a:off x="0" y="0"/>
          <a:ext cx="0" cy="0"/>
          <a:chOff x="0" y="0"/>
          <a:chExt cx="0" cy="0"/>
        </a:xfrm>
      </p:grpSpPr>
      <p:pic>
        <p:nvPicPr>
          <p:cNvPr id="3" name="SCMEP-Badge-1clr-White.png" descr="SCMEP-Badge-1clr-White.png">
            <a:extLst>
              <a:ext uri="{FF2B5EF4-FFF2-40B4-BE49-F238E27FC236}">
                <a16:creationId xmlns:a16="http://schemas.microsoft.com/office/drawing/2014/main" id="{3869FBEB-4007-8DC4-5461-7DBA346B56DF}"/>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Tree>
    <p:extLst>
      <p:ext uri="{BB962C8B-B14F-4D97-AF65-F5344CB8AC3E}">
        <p14:creationId xmlns:p14="http://schemas.microsoft.com/office/powerpoint/2010/main" val="11399653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Teal">
    <p:bg>
      <p:bgPr>
        <a:solidFill>
          <a:schemeClr val="accent3">
            <a:lumMod val="50000"/>
            <a:alpha val="90000"/>
          </a:schemeClr>
        </a:solidFill>
        <a:effectLst/>
      </p:bgPr>
    </p:bg>
    <p:spTree>
      <p:nvGrpSpPr>
        <p:cNvPr id="1" name=""/>
        <p:cNvGrpSpPr/>
        <p:nvPr/>
      </p:nvGrpSpPr>
      <p:grpSpPr>
        <a:xfrm>
          <a:off x="0" y="0"/>
          <a:ext cx="0" cy="0"/>
          <a:chOff x="0" y="0"/>
          <a:chExt cx="0" cy="0"/>
        </a:xfrm>
      </p:grpSpPr>
      <p:pic>
        <p:nvPicPr>
          <p:cNvPr id="3" name="SCMEP-Badge-1clr-White.png" descr="SCMEP-Badge-1clr-White.png">
            <a:extLst>
              <a:ext uri="{FF2B5EF4-FFF2-40B4-BE49-F238E27FC236}">
                <a16:creationId xmlns:a16="http://schemas.microsoft.com/office/drawing/2014/main" id="{3869FBEB-4007-8DC4-5461-7DBA346B56DF}"/>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Tree>
    <p:extLst>
      <p:ext uri="{BB962C8B-B14F-4D97-AF65-F5344CB8AC3E}">
        <p14:creationId xmlns:p14="http://schemas.microsoft.com/office/powerpoint/2010/main" val="163704402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UDENT - Blank">
    <p:bg>
      <p:bgPr>
        <a:solidFill>
          <a:schemeClr val="tx1">
            <a:alpha val="90000"/>
          </a:schemeClr>
        </a:solidFill>
        <a:effectLst/>
      </p:bgPr>
    </p:bg>
    <p:spTree>
      <p:nvGrpSpPr>
        <p:cNvPr id="1" name=""/>
        <p:cNvGrpSpPr/>
        <p:nvPr/>
      </p:nvGrpSpPr>
      <p:grpSpPr>
        <a:xfrm>
          <a:off x="0" y="0"/>
          <a:ext cx="0" cy="0"/>
          <a:chOff x="0" y="0"/>
          <a:chExt cx="0" cy="0"/>
        </a:xfrm>
      </p:grpSpPr>
      <p:pic>
        <p:nvPicPr>
          <p:cNvPr id="2" name="SCMEP-Badge-1clr-White.png">
            <a:extLst>
              <a:ext uri="{FF2B5EF4-FFF2-40B4-BE49-F238E27FC236}">
                <a16:creationId xmlns:a16="http://schemas.microsoft.com/office/drawing/2014/main" id="{3375D5BF-1AC6-B7F3-C3D1-AC5AD04EB200}"/>
              </a:ext>
            </a:extLst>
          </p:cNvPr>
          <p:cNvPicPr/>
          <p:nvPr userDrawn="1"/>
        </p:nvPicPr>
        <p:blipFill>
          <a:blip r:embed="rId2" cstate="screen">
            <a:biLevel thresh="75000"/>
            <a:extLst>
              <a:ext uri="{28A0092B-C50C-407E-A947-70E740481C1C}">
                <a14:useLocalDpi xmlns:a14="http://schemas.microsoft.com/office/drawing/2010/main"/>
              </a:ext>
            </a:extLst>
          </a:blip>
          <a:srcRect/>
          <a:stretch/>
        </p:blipFill>
        <p:spPr>
          <a:xfrm>
            <a:off x="10703122" y="6332010"/>
            <a:ext cx="1277454" cy="263192"/>
          </a:xfrm>
          <a:prstGeom prst="rect">
            <a:avLst/>
          </a:prstGeom>
          <a:ln w="12700">
            <a:miter lim="400000"/>
          </a:ln>
        </p:spPr>
      </p:pic>
    </p:spTree>
    <p:extLst>
      <p:ext uri="{BB962C8B-B14F-4D97-AF65-F5344CB8AC3E}">
        <p14:creationId xmlns:p14="http://schemas.microsoft.com/office/powerpoint/2010/main" val="249895152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0E21F-E6A0-D664-2696-A075FC08EE97}"/>
              </a:ext>
            </a:extLst>
          </p:cNvPr>
          <p:cNvPicPr>
            <a:picLocks noChangeAspect="1"/>
          </p:cNvPicPr>
          <p:nvPr userDrawn="1"/>
        </p:nvPicPr>
        <p:blipFill rotWithShape="1">
          <a:blip r:embed="rId2"/>
          <a:srcRect l="5118" r="16410"/>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AF76091-CAB3-2AB1-0C38-9128678A72B6}"/>
              </a:ext>
            </a:extLst>
          </p:cNvPr>
          <p:cNvSpPr/>
          <p:nvPr userDrawn="1"/>
        </p:nvSpPr>
        <p:spPr>
          <a:xfrm>
            <a:off x="0" y="0"/>
            <a:ext cx="12192000" cy="6858000"/>
          </a:xfrm>
          <a:prstGeom prst="rect">
            <a:avLst/>
          </a:prstGeom>
          <a:solidFill>
            <a:srgbClr val="000000">
              <a:alpha val="4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Rounded Corners 4">
            <a:extLst>
              <a:ext uri="{FF2B5EF4-FFF2-40B4-BE49-F238E27FC236}">
                <a16:creationId xmlns:a16="http://schemas.microsoft.com/office/drawing/2014/main" id="{58E7B926-A09A-E88C-52BF-012D6B3C14F4}"/>
              </a:ext>
            </a:extLst>
          </p:cNvPr>
          <p:cNvSpPr/>
          <p:nvPr userDrawn="1"/>
        </p:nvSpPr>
        <p:spPr>
          <a:xfrm>
            <a:off x="864783" y="1143000"/>
            <a:ext cx="4114800" cy="4572000"/>
          </a:xfrm>
          <a:prstGeom prst="roundRect">
            <a:avLst/>
          </a:prstGeom>
          <a:solidFill>
            <a:schemeClr val="accent2">
              <a:alpha val="50000"/>
            </a:schemeClr>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Rounded Corners 5">
            <a:extLst>
              <a:ext uri="{FF2B5EF4-FFF2-40B4-BE49-F238E27FC236}">
                <a16:creationId xmlns:a16="http://schemas.microsoft.com/office/drawing/2014/main" id="{16142066-4327-F855-5D75-3B9818E5C596}"/>
              </a:ext>
            </a:extLst>
          </p:cNvPr>
          <p:cNvSpPr/>
          <p:nvPr userDrawn="1"/>
        </p:nvSpPr>
        <p:spPr>
          <a:xfrm>
            <a:off x="1133653" y="1308749"/>
            <a:ext cx="3577061" cy="4240503"/>
          </a:xfrm>
          <a:prstGeom prst="roundRect">
            <a:avLst/>
          </a:prstGeom>
          <a:solidFill>
            <a:schemeClr val="bg1"/>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50800" rIns="50800" bIns="50800" numCol="1" spcCol="38100" rtlCol="0" anchor="t">
            <a:noAutofit/>
          </a:bodyPr>
          <a:lstStyle/>
          <a:p>
            <a:pPr marL="0" marR="0" indent="0" defTabSz="825500" rtl="0" fontAlgn="auto" latinLnBrk="0" hangingPunct="0">
              <a:lnSpc>
                <a:spcPct val="102000"/>
              </a:lnSpc>
              <a:spcBef>
                <a:spcPts val="0"/>
              </a:spcBef>
              <a:buClrTx/>
              <a:buSzTx/>
              <a:buFontTx/>
              <a:buNone/>
              <a:tabLst/>
            </a:pPr>
            <a:endParaRPr lang="en-US" sz="1400" dirty="0">
              <a:solidFill>
                <a:srgbClr val="FFFFFF"/>
              </a:solidFill>
              <a:sym typeface="Helvetica Neue Medium"/>
            </a:endParaRPr>
          </a:p>
        </p:txBody>
      </p:sp>
      <p:sp>
        <p:nvSpPr>
          <p:cNvPr id="8" name="Text Placeholder 7">
            <a:extLst>
              <a:ext uri="{FF2B5EF4-FFF2-40B4-BE49-F238E27FC236}">
                <a16:creationId xmlns:a16="http://schemas.microsoft.com/office/drawing/2014/main" id="{2494BB92-2063-E5B8-A5A4-AAA3FD8EA4B9}"/>
              </a:ext>
            </a:extLst>
          </p:cNvPr>
          <p:cNvSpPr>
            <a:spLocks noGrp="1"/>
          </p:cNvSpPr>
          <p:nvPr>
            <p:ph type="body" sz="quarter" idx="10"/>
          </p:nvPr>
        </p:nvSpPr>
        <p:spPr>
          <a:xfrm>
            <a:off x="1451364" y="1952486"/>
            <a:ext cx="2941638" cy="3276463"/>
          </a:xfrm>
        </p:spPr>
        <p:txBody>
          <a:bodyPr/>
          <a:lstStyle>
            <a:lvl1pPr marL="0" indent="0">
              <a:buNone/>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EBB8B791-DFDF-6E97-1754-4757DE126A1A}"/>
              </a:ext>
            </a:extLst>
          </p:cNvPr>
          <p:cNvSpPr txBox="1"/>
          <p:nvPr userDrawn="1"/>
        </p:nvSpPr>
        <p:spPr>
          <a:xfrm>
            <a:off x="1451364" y="1529806"/>
            <a:ext cx="1978991" cy="3980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8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j-ea"/>
                <a:cs typeface="+mj-cs"/>
                <a:sym typeface="Proxima Nova"/>
              </a:rPr>
              <a:t>Agenda</a:t>
            </a:r>
          </a:p>
        </p:txBody>
      </p:sp>
    </p:spTree>
    <p:extLst>
      <p:ext uri="{BB962C8B-B14F-4D97-AF65-F5344CB8AC3E}">
        <p14:creationId xmlns:p14="http://schemas.microsoft.com/office/powerpoint/2010/main" val="14778195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gnature Page - Navy">
    <p:bg>
      <p:bgPr>
        <a:solidFill>
          <a:srgbClr val="233346"/>
        </a:solidFill>
        <a:effectLst/>
      </p:bgPr>
    </p:bg>
    <p:spTree>
      <p:nvGrpSpPr>
        <p:cNvPr id="1" name=""/>
        <p:cNvGrpSpPr/>
        <p:nvPr/>
      </p:nvGrpSpPr>
      <p:grpSpPr>
        <a:xfrm>
          <a:off x="0" y="0"/>
          <a:ext cx="0" cy="0"/>
          <a:chOff x="0" y="0"/>
          <a:chExt cx="0" cy="0"/>
        </a:xfrm>
      </p:grpSpPr>
      <p:pic>
        <p:nvPicPr>
          <p:cNvPr id="21" name="iStock-664591730-b&amp;w.jpg" descr="iStock-664591730-b&amp;w.jpg">
            <a:extLst>
              <a:ext uri="{FF2B5EF4-FFF2-40B4-BE49-F238E27FC236}">
                <a16:creationId xmlns:a16="http://schemas.microsoft.com/office/drawing/2014/main" id="{28275210-13AF-D1BB-3440-6F4101079F69}"/>
              </a:ext>
            </a:extLst>
          </p:cNvPr>
          <p:cNvPicPr>
            <a:picLocks noGrp="1" noRot="1" noChangeAspect="1" noMove="1" noResize="1" noEditPoints="1" noAdjustHandles="1" noChangeArrowheads="1" noChangeShapeType="1" noCrop="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1311" y="3074565"/>
            <a:ext cx="12214622" cy="21140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9" name="SCMEP-Badge-1clr-White.png" descr="SCMEP-Badge-1clr-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
        <p:nvSpPr>
          <p:cNvPr id="5" name="name goes here">
            <a:extLst>
              <a:ext uri="{FF2B5EF4-FFF2-40B4-BE49-F238E27FC236}">
                <a16:creationId xmlns:a16="http://schemas.microsoft.com/office/drawing/2014/main" id="{F00F358E-EE02-8AF3-3B13-115855127A3B}"/>
              </a:ext>
            </a:extLst>
          </p:cNvPr>
          <p:cNvSpPr txBox="1">
            <a:spLocks noGrp="1"/>
          </p:cNvSpPr>
          <p:nvPr>
            <p:ph type="title" idx="4294967295"/>
          </p:nvPr>
        </p:nvSpPr>
        <p:spPr>
          <a:xfrm>
            <a:off x="609598" y="1148209"/>
            <a:ext cx="10985502" cy="945853"/>
          </a:xfrm>
          <a:prstGeom prst="rect">
            <a:avLst/>
          </a:prstGeom>
        </p:spPr>
        <p:txBody>
          <a:bodyPr/>
          <a:lstStyle>
            <a:lvl1pPr algn="ctr">
              <a:defRPr b="0">
                <a:solidFill>
                  <a:srgbClr val="80CFD1"/>
                </a:solidFill>
                <a:latin typeface="+mj-lt"/>
                <a:ea typeface="+mn-ea"/>
                <a:cs typeface="+mn-cs"/>
                <a:sym typeface="BankGothic Md BT Medium"/>
              </a:defRPr>
            </a:lvl1pPr>
          </a:lstStyle>
          <a:p>
            <a:r>
              <a:rPr lang="en-US">
                <a:latin typeface="BankGothic Md BT" panose="020B0807020203060204" pitchFamily="34" charset="0"/>
              </a:rPr>
              <a:t>Click to edit Master title style</a:t>
            </a:r>
            <a:endParaRPr dirty="0">
              <a:latin typeface="BankGothic Md BT" panose="020B0807020203060204" pitchFamily="34" charset="0"/>
            </a:endParaRPr>
          </a:p>
        </p:txBody>
      </p:sp>
      <p:sp>
        <p:nvSpPr>
          <p:cNvPr id="11" name="Text Placeholder 10">
            <a:extLst>
              <a:ext uri="{FF2B5EF4-FFF2-40B4-BE49-F238E27FC236}">
                <a16:creationId xmlns:a16="http://schemas.microsoft.com/office/drawing/2014/main" id="{04ABD7E6-78A2-3EA5-4834-0B7253455A6E}"/>
              </a:ext>
            </a:extLst>
          </p:cNvPr>
          <p:cNvSpPr>
            <a:spLocks noGrp="1"/>
          </p:cNvSpPr>
          <p:nvPr>
            <p:ph type="body" sz="quarter" idx="10" hasCustomPrompt="1"/>
          </p:nvPr>
        </p:nvSpPr>
        <p:spPr>
          <a:xfrm>
            <a:off x="603250" y="2133382"/>
            <a:ext cx="10985500" cy="505619"/>
          </a:xfrm>
        </p:spPr>
        <p:txBody>
          <a:bodyPr anchor="ctr"/>
          <a:lstStyle>
            <a:lvl1pPr marL="0" indent="0" algn="ctr" defTabSz="228600">
              <a:lnSpc>
                <a:spcPct val="100000"/>
              </a:lnSpc>
              <a:spcBef>
                <a:spcPts val="750"/>
              </a:spcBef>
              <a:buNone/>
              <a:defRPr sz="4600" b="0">
                <a:solidFill>
                  <a:srgbClr val="FFFFFF"/>
                </a:solidFill>
                <a:latin typeface="Proxima Nova Medium"/>
                <a:sym typeface="Proxima Nova Medium"/>
              </a:defRPr>
            </a:lvl1pPr>
          </a:lstStyle>
          <a:p>
            <a:pPr defTabSz="457200">
              <a:lnSpc>
                <a:spcPct val="100000"/>
              </a:lnSpc>
              <a:spcBef>
                <a:spcPts val="1500"/>
              </a:spcBef>
              <a:defRPr sz="4600" b="0">
                <a:solidFill>
                  <a:srgbClr val="FFFFFF"/>
                </a:solidFill>
                <a:latin typeface="Proxima Nova Medium"/>
                <a:ea typeface="Proxima Nova Medium"/>
                <a:cs typeface="Proxima Nova Medium"/>
                <a:sym typeface="Proxima Nova Medium"/>
              </a:defRPr>
            </a:pPr>
            <a:r>
              <a:rPr lang="en-US" dirty="0"/>
              <a:t>123-456-7890  |  </a:t>
            </a:r>
            <a:r>
              <a:rPr lang="en-US" dirty="0">
                <a:solidFill>
                  <a:srgbClr val="80CFD1"/>
                </a:solidFill>
              </a:rPr>
              <a:t>email</a:t>
            </a:r>
            <a:r>
              <a:rPr lang="en-US" dirty="0"/>
              <a:t>@scmep.org</a:t>
            </a:r>
          </a:p>
        </p:txBody>
      </p:sp>
      <p:pic>
        <p:nvPicPr>
          <p:cNvPr id="20" name="Graphic 19">
            <a:extLst>
              <a:ext uri="{FF2B5EF4-FFF2-40B4-BE49-F238E27FC236}">
                <a16:creationId xmlns:a16="http://schemas.microsoft.com/office/drawing/2014/main" id="{6D3EA9B0-61A6-FB21-D5E8-D569E34860C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 uri="{837473B0-CC2E-450A-ABE3-18F120FF3D39}">
                <a1611:picAttrSrcUrl xmlns:a1611="http://schemas.microsoft.com/office/drawing/2016/11/main" r:id="rId6"/>
              </a:ext>
            </a:extLst>
          </a:blip>
          <a:srcRect/>
          <a:stretch/>
        </p:blipFill>
        <p:spPr>
          <a:xfrm>
            <a:off x="4525434" y="3126690"/>
            <a:ext cx="2680223" cy="2009775"/>
          </a:xfrm>
          <a:prstGeom prst="rect">
            <a:avLst/>
          </a:prstGeom>
        </p:spPr>
      </p:pic>
    </p:spTree>
    <p:extLst>
      <p:ext uri="{BB962C8B-B14F-4D97-AF65-F5344CB8AC3E}">
        <p14:creationId xmlns:p14="http://schemas.microsoft.com/office/powerpoint/2010/main" val="411366264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 Navy">
    <p:spTree>
      <p:nvGrpSpPr>
        <p:cNvPr id="1" name=""/>
        <p:cNvGrpSpPr/>
        <p:nvPr/>
      </p:nvGrpSpPr>
      <p:grpSpPr>
        <a:xfrm>
          <a:off x="0" y="0"/>
          <a:ext cx="0" cy="0"/>
          <a:chOff x="0" y="0"/>
          <a:chExt cx="0" cy="0"/>
        </a:xfrm>
      </p:grpSpPr>
      <p:pic>
        <p:nvPicPr>
          <p:cNvPr id="4" name="iStock-664591730-b&amp;w.jpg" descr="iStock-664591730-b&amp;w.jpg">
            <a:extLst>
              <a:ext uri="{FF2B5EF4-FFF2-40B4-BE49-F238E27FC236}">
                <a16:creationId xmlns:a16="http://schemas.microsoft.com/office/drawing/2014/main" id="{81E04CB7-F4B8-10E3-2BDB-A2AEDE2827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sp>
        <p:nvSpPr>
          <p:cNvPr id="5" name="Rectangle">
            <a:extLst>
              <a:ext uri="{FF2B5EF4-FFF2-40B4-BE49-F238E27FC236}">
                <a16:creationId xmlns:a16="http://schemas.microsoft.com/office/drawing/2014/main" id="{B80CD778-F6BD-C3A5-B47D-A6D3BF342F1A}"/>
              </a:ext>
            </a:extLst>
          </p:cNvPr>
          <p:cNvSpPr>
            <a:spLocks/>
          </p:cNvSpPr>
          <p:nvPr userDrawn="1"/>
        </p:nvSpPr>
        <p:spPr>
          <a:xfrm>
            <a:off x="-1" y="0"/>
            <a:ext cx="12192001" cy="6858000"/>
          </a:xfrm>
          <a:prstGeom prst="rect">
            <a:avLst/>
          </a:prstGeom>
          <a:solidFill>
            <a:srgbClr val="0C1927">
              <a:alpha val="85000"/>
            </a:srgbClr>
          </a:solidFill>
          <a:ln w="12700">
            <a:miter lim="400000"/>
          </a:ln>
        </p:spPr>
        <p:txBody>
          <a:bodyPr lIns="25400" tIns="25400" rIns="25400" bIns="25400" anchor="ctr"/>
          <a:lstStyle/>
          <a:p>
            <a:pP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 name="SCMEP-Badge-1clr-White.png" descr="SCMEP-Badge-1clr-White.png">
            <a:extLst>
              <a:ext uri="{FF2B5EF4-FFF2-40B4-BE49-F238E27FC236}">
                <a16:creationId xmlns:a16="http://schemas.microsoft.com/office/drawing/2014/main" id="{83FEE078-F5DC-25D3-2886-CAE3568954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8" y="658394"/>
            <a:ext cx="2833998" cy="584592"/>
          </a:xfrm>
          <a:prstGeom prst="rect">
            <a:avLst/>
          </a:prstGeom>
          <a:ln w="12700">
            <a:miter lim="400000"/>
          </a:ln>
        </p:spPr>
      </p:pic>
      <p:sp>
        <p:nvSpPr>
          <p:cNvPr id="10" name="Text Placeholder 9">
            <a:extLst>
              <a:ext uri="{FF2B5EF4-FFF2-40B4-BE49-F238E27FC236}">
                <a16:creationId xmlns:a16="http://schemas.microsoft.com/office/drawing/2014/main" id="{777FA614-6B0D-4344-4B4C-245B8ACE1780}"/>
              </a:ext>
            </a:extLst>
          </p:cNvPr>
          <p:cNvSpPr>
            <a:spLocks noGrp="1"/>
          </p:cNvSpPr>
          <p:nvPr>
            <p:ph type="body" sz="quarter" idx="11" hasCustomPrompt="1"/>
          </p:nvPr>
        </p:nvSpPr>
        <p:spPr>
          <a:xfrm>
            <a:off x="600125" y="2817343"/>
            <a:ext cx="10985502" cy="1078929"/>
          </a:xfrm>
          <a:prstGeom prst="rect">
            <a:avLst/>
          </a:prstGeom>
        </p:spPr>
        <p:txBody>
          <a:bodyPr>
            <a:normAutofit/>
          </a:bodyPr>
          <a:lstStyle>
            <a:lvl1pPr marL="0" indent="0">
              <a:buNone/>
              <a:defRPr sz="6500">
                <a:solidFill>
                  <a:schemeClr val="accent4"/>
                </a:solidFill>
                <a:latin typeface="+mj-lt"/>
              </a:defRPr>
            </a:lvl1pPr>
          </a:lstStyle>
          <a:p>
            <a:pPr lvl="0"/>
            <a:r>
              <a:rPr lang="en-US" dirty="0"/>
              <a:t>Title Goes Here</a:t>
            </a:r>
          </a:p>
        </p:txBody>
      </p:sp>
      <p:sp>
        <p:nvSpPr>
          <p:cNvPr id="12" name="Text Placeholder 11">
            <a:extLst>
              <a:ext uri="{FF2B5EF4-FFF2-40B4-BE49-F238E27FC236}">
                <a16:creationId xmlns:a16="http://schemas.microsoft.com/office/drawing/2014/main" id="{18687D32-87D2-DD70-CDEE-7FD1AA8B2DCB}"/>
              </a:ext>
            </a:extLst>
          </p:cNvPr>
          <p:cNvSpPr>
            <a:spLocks noGrp="1"/>
          </p:cNvSpPr>
          <p:nvPr>
            <p:ph type="body" sz="quarter" idx="12" hasCustomPrompt="1"/>
          </p:nvPr>
        </p:nvSpPr>
        <p:spPr>
          <a:xfrm>
            <a:off x="609598" y="3950724"/>
            <a:ext cx="10985502" cy="479425"/>
          </a:xfrm>
          <a:prstGeom prst="rect">
            <a:avLst/>
          </a:prstGeom>
        </p:spPr>
        <p:txBody>
          <a:bodyPr>
            <a:normAutofit/>
          </a:bodyPr>
          <a:lstStyle>
            <a:lvl1pPr marL="0" indent="0">
              <a:buNone/>
              <a:defRPr sz="2700">
                <a:solidFill>
                  <a:srgbClr val="BD5C29"/>
                </a:solidFill>
                <a:latin typeface="Proxima Nova Alt Rg" panose="02000506030000020004" pitchFamily="50" charset="0"/>
              </a:defRPr>
            </a:lvl1pPr>
            <a:lvl5pPr>
              <a:defRPr/>
            </a:lvl5pPr>
          </a:lstStyle>
          <a:p>
            <a:pPr lvl="0"/>
            <a:r>
              <a:rPr lang="en-US" dirty="0"/>
              <a:t>Subtitle Goes Here</a:t>
            </a:r>
          </a:p>
        </p:txBody>
      </p:sp>
    </p:spTree>
    <p:extLst>
      <p:ext uri="{BB962C8B-B14F-4D97-AF65-F5344CB8AC3E}">
        <p14:creationId xmlns:p14="http://schemas.microsoft.com/office/powerpoint/2010/main" val="29147113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UDENT - Title">
    <p:spTree>
      <p:nvGrpSpPr>
        <p:cNvPr id="1" name=""/>
        <p:cNvGrpSpPr/>
        <p:nvPr/>
      </p:nvGrpSpPr>
      <p:grpSpPr>
        <a:xfrm>
          <a:off x="0" y="0"/>
          <a:ext cx="0" cy="0"/>
          <a:chOff x="0" y="0"/>
          <a:chExt cx="0" cy="0"/>
        </a:xfrm>
      </p:grpSpPr>
      <p:pic>
        <p:nvPicPr>
          <p:cNvPr id="4" name="iStock-664591730-b&amp;w.jpg" descr="iStock-664591730-b&amp;w.jpg">
            <a:extLst>
              <a:ext uri="{FF2B5EF4-FFF2-40B4-BE49-F238E27FC236}">
                <a16:creationId xmlns:a16="http://schemas.microsoft.com/office/drawing/2014/main" id="{81E04CB7-F4B8-10E3-2BDB-A2AEDE282728}"/>
              </a:ext>
            </a:extLst>
          </p:cNvPr>
          <p:cNvPicPr>
            <a:picLocks noChangeAspect="1"/>
          </p:cNvPicPr>
          <p:nvPr userDrawn="1"/>
        </p:nvPicPr>
        <p:blipFill>
          <a:blip r:embed="rId2" cstate="screen">
            <a:alphaModFix amt="35000"/>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sp>
        <p:nvSpPr>
          <p:cNvPr id="10" name="Text Placeholder 9">
            <a:extLst>
              <a:ext uri="{FF2B5EF4-FFF2-40B4-BE49-F238E27FC236}">
                <a16:creationId xmlns:a16="http://schemas.microsoft.com/office/drawing/2014/main" id="{777FA614-6B0D-4344-4B4C-245B8ACE1780}"/>
              </a:ext>
            </a:extLst>
          </p:cNvPr>
          <p:cNvSpPr>
            <a:spLocks noGrp="1"/>
          </p:cNvSpPr>
          <p:nvPr>
            <p:ph type="body" sz="quarter" idx="11" hasCustomPrompt="1"/>
          </p:nvPr>
        </p:nvSpPr>
        <p:spPr>
          <a:xfrm>
            <a:off x="600125" y="2817343"/>
            <a:ext cx="10985502" cy="1078929"/>
          </a:xfrm>
          <a:prstGeom prst="rect">
            <a:avLst/>
          </a:prstGeom>
        </p:spPr>
        <p:txBody>
          <a:bodyPr>
            <a:normAutofit/>
          </a:bodyPr>
          <a:lstStyle>
            <a:lvl1pPr marL="0" indent="0">
              <a:buNone/>
              <a:defRPr sz="6500">
                <a:solidFill>
                  <a:schemeClr val="bg1"/>
                </a:solidFill>
                <a:latin typeface="+mj-lt"/>
              </a:defRPr>
            </a:lvl1pPr>
          </a:lstStyle>
          <a:p>
            <a:pPr lvl="0"/>
            <a:r>
              <a:rPr lang="en-US" dirty="0"/>
              <a:t>Title Goes Here</a:t>
            </a:r>
          </a:p>
        </p:txBody>
      </p:sp>
      <p:sp>
        <p:nvSpPr>
          <p:cNvPr id="12" name="Text Placeholder 11">
            <a:extLst>
              <a:ext uri="{FF2B5EF4-FFF2-40B4-BE49-F238E27FC236}">
                <a16:creationId xmlns:a16="http://schemas.microsoft.com/office/drawing/2014/main" id="{18687D32-87D2-DD70-CDEE-7FD1AA8B2DCB}"/>
              </a:ext>
            </a:extLst>
          </p:cNvPr>
          <p:cNvSpPr>
            <a:spLocks noGrp="1"/>
          </p:cNvSpPr>
          <p:nvPr>
            <p:ph type="body" sz="quarter" idx="12" hasCustomPrompt="1"/>
          </p:nvPr>
        </p:nvSpPr>
        <p:spPr>
          <a:xfrm>
            <a:off x="609598" y="3950724"/>
            <a:ext cx="10985502" cy="479425"/>
          </a:xfrm>
          <a:prstGeom prst="rect">
            <a:avLst/>
          </a:prstGeom>
        </p:spPr>
        <p:txBody>
          <a:bodyPr>
            <a:normAutofit/>
          </a:bodyPr>
          <a:lstStyle>
            <a:lvl1pPr marL="0" indent="0">
              <a:buNone/>
              <a:defRPr sz="2700">
                <a:solidFill>
                  <a:schemeClr val="bg1"/>
                </a:solidFill>
                <a:latin typeface="Proxima Nova Alt Rg" panose="02000506030000020004" pitchFamily="50" charset="0"/>
              </a:defRPr>
            </a:lvl1pPr>
            <a:lvl5pPr>
              <a:defRPr/>
            </a:lvl5pPr>
          </a:lstStyle>
          <a:p>
            <a:pPr lvl="0"/>
            <a:r>
              <a:rPr lang="en-US" dirty="0"/>
              <a:t>Subtitle Goes Here</a:t>
            </a:r>
          </a:p>
        </p:txBody>
      </p:sp>
      <p:pic>
        <p:nvPicPr>
          <p:cNvPr id="2" name="SCMEP-Badge-1clr-Blue.png" descr="SCMEP-Badge-1clr-Blue.png">
            <a:extLst>
              <a:ext uri="{FF2B5EF4-FFF2-40B4-BE49-F238E27FC236}">
                <a16:creationId xmlns:a16="http://schemas.microsoft.com/office/drawing/2014/main" id="{F065DDD1-E94B-F96F-F08D-3159255D21D9}"/>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609599" y="694830"/>
            <a:ext cx="2833997" cy="584592"/>
          </a:xfrm>
          <a:prstGeom prst="rect">
            <a:avLst/>
          </a:prstGeom>
          <a:ln w="12700">
            <a:miter lim="400000"/>
          </a:ln>
        </p:spPr>
      </p:pic>
    </p:spTree>
    <p:extLst>
      <p:ext uri="{BB962C8B-B14F-4D97-AF65-F5344CB8AC3E}">
        <p14:creationId xmlns:p14="http://schemas.microsoft.com/office/powerpoint/2010/main" val="16169695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 Teal">
    <p:spTree>
      <p:nvGrpSpPr>
        <p:cNvPr id="1" name=""/>
        <p:cNvGrpSpPr/>
        <p:nvPr/>
      </p:nvGrpSpPr>
      <p:grpSpPr>
        <a:xfrm>
          <a:off x="0" y="0"/>
          <a:ext cx="0" cy="0"/>
          <a:chOff x="0" y="0"/>
          <a:chExt cx="0" cy="0"/>
        </a:xfrm>
      </p:grpSpPr>
      <p:pic>
        <p:nvPicPr>
          <p:cNvPr id="4" name="iStock-599764648-B&amp;W.jpg" descr="iStock-599764648-B&amp;W.jpg">
            <a:extLst>
              <a:ext uri="{FF2B5EF4-FFF2-40B4-BE49-F238E27FC236}">
                <a16:creationId xmlns:a16="http://schemas.microsoft.com/office/drawing/2014/main" id="{6F4C9A45-062E-12FF-7831-CC6B2EEA42C4}"/>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sp>
        <p:nvSpPr>
          <p:cNvPr id="10" name="Rectangle">
            <a:extLst>
              <a:ext uri="{FF2B5EF4-FFF2-40B4-BE49-F238E27FC236}">
                <a16:creationId xmlns:a16="http://schemas.microsoft.com/office/drawing/2014/main" id="{77C77C33-4520-D879-B7D4-401AF36967FD}"/>
              </a:ext>
            </a:extLst>
          </p:cNvPr>
          <p:cNvSpPr/>
          <p:nvPr userDrawn="1"/>
        </p:nvSpPr>
        <p:spPr>
          <a:xfrm>
            <a:off x="-11311" y="0"/>
            <a:ext cx="12192001" cy="6858000"/>
          </a:xfrm>
          <a:prstGeom prst="rect">
            <a:avLst/>
          </a:prstGeom>
          <a:solidFill>
            <a:srgbClr val="70A3A8">
              <a:alpha val="75000"/>
            </a:srgbClr>
          </a:solidFill>
          <a:ln w="12700">
            <a:miter lim="400000"/>
          </a:ln>
        </p:spPr>
        <p:txBody>
          <a:bodyPr lIns="25400" tIns="25400" rIns="25400" bIns="25400" anchor="ctr">
            <a:normAutofit/>
          </a:bodyPr>
          <a:lstStyle/>
          <a:p>
            <a:pP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 name="SCMEP-Badge-1clr-Blue.png" descr="SCMEP-Badge-1clr-Blue.png">
            <a:extLst>
              <a:ext uri="{FF2B5EF4-FFF2-40B4-BE49-F238E27FC236}">
                <a16:creationId xmlns:a16="http://schemas.microsoft.com/office/drawing/2014/main" id="{CFA11EBF-97F7-BFC0-8798-115B6A2B24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9002" y="5319723"/>
            <a:ext cx="2833997" cy="584592"/>
          </a:xfrm>
          <a:prstGeom prst="rect">
            <a:avLst/>
          </a:prstGeom>
          <a:ln w="12700">
            <a:miter lim="400000"/>
          </a:ln>
        </p:spPr>
      </p:pic>
      <p:sp>
        <p:nvSpPr>
          <p:cNvPr id="8" name="Text Placeholder 6">
            <a:extLst>
              <a:ext uri="{FF2B5EF4-FFF2-40B4-BE49-F238E27FC236}">
                <a16:creationId xmlns:a16="http://schemas.microsoft.com/office/drawing/2014/main" id="{2E70B403-47E2-4FBC-6C7A-1D1E6B0D4B7F}"/>
              </a:ext>
            </a:extLst>
          </p:cNvPr>
          <p:cNvSpPr>
            <a:spLocks noGrp="1"/>
          </p:cNvSpPr>
          <p:nvPr>
            <p:ph type="body" sz="quarter" idx="11" hasCustomPrompt="1"/>
          </p:nvPr>
        </p:nvSpPr>
        <p:spPr>
          <a:xfrm>
            <a:off x="4098233" y="3490913"/>
            <a:ext cx="4173538" cy="600869"/>
          </a:xfrm>
          <a:prstGeom prst="rect">
            <a:avLst/>
          </a:prstGeom>
        </p:spPr>
        <p:txBody>
          <a:bodyPr anchor="ctr">
            <a:normAutofit/>
          </a:bodyPr>
          <a:lstStyle>
            <a:lvl1pPr marL="0" indent="0" algn="ctr">
              <a:buNone/>
              <a:defRPr sz="2700" b="0">
                <a:solidFill>
                  <a:schemeClr val="bg1">
                    <a:lumMod val="90000"/>
                    <a:lumOff val="10000"/>
                  </a:schemeClr>
                </a:solidFill>
                <a:latin typeface="Proxima Nova Alt Rg" panose="02000506030000020004" pitchFamily="50" charset="0"/>
              </a:defRPr>
            </a:lvl1pPr>
          </a:lstStyle>
          <a:p>
            <a:r>
              <a:rPr lang="en-US" dirty="0">
                <a:latin typeface="Proxima Nova Semibold"/>
              </a:rPr>
              <a:t>Subtitle Goes Here</a:t>
            </a:r>
          </a:p>
        </p:txBody>
      </p:sp>
      <p:sp>
        <p:nvSpPr>
          <p:cNvPr id="9" name="Text Placeholder 4">
            <a:extLst>
              <a:ext uri="{FF2B5EF4-FFF2-40B4-BE49-F238E27FC236}">
                <a16:creationId xmlns:a16="http://schemas.microsoft.com/office/drawing/2014/main" id="{49A1DDF3-3638-5B8C-F049-5431E4F0FAB1}"/>
              </a:ext>
            </a:extLst>
          </p:cNvPr>
          <p:cNvSpPr>
            <a:spLocks noGrp="1"/>
          </p:cNvSpPr>
          <p:nvPr>
            <p:ph type="body" sz="quarter" idx="12" hasCustomPrompt="1"/>
          </p:nvPr>
        </p:nvSpPr>
        <p:spPr>
          <a:xfrm>
            <a:off x="2282031" y="2296180"/>
            <a:ext cx="7881938" cy="1046441"/>
          </a:xfrm>
          <a:prstGeom prst="rect">
            <a:avLst/>
          </a:prstGeom>
        </p:spPr>
        <p:txBody>
          <a:bodyPr anchor="ctr">
            <a:normAutofit/>
          </a:bodyPr>
          <a:lstStyle>
            <a:lvl1pPr marL="0" indent="0" algn="ctr">
              <a:buNone/>
              <a:defRPr sz="6500">
                <a:solidFill>
                  <a:schemeClr val="bg1">
                    <a:lumMod val="90000"/>
                    <a:lumOff val="10000"/>
                  </a:schemeClr>
                </a:solidFill>
                <a:latin typeface="+mj-lt"/>
              </a:defRPr>
            </a:lvl1pPr>
            <a:lvl2pPr marL="304800" indent="0">
              <a:buNone/>
              <a:defRPr sz="6500">
                <a:latin typeface="BankGothic" panose="02000800000000000000" pitchFamily="2" charset="0"/>
              </a:defRPr>
            </a:lvl2pPr>
            <a:lvl3pPr>
              <a:defRPr sz="6500">
                <a:latin typeface="BankGothic" panose="02000800000000000000" pitchFamily="2" charset="0"/>
              </a:defRPr>
            </a:lvl3pPr>
            <a:lvl4pPr>
              <a:defRPr sz="6500">
                <a:latin typeface="BankGothic" panose="02000800000000000000" pitchFamily="2" charset="0"/>
              </a:defRPr>
            </a:lvl4pPr>
            <a:lvl5pPr>
              <a:defRPr sz="6500">
                <a:latin typeface="BankGothic" panose="02000800000000000000" pitchFamily="2" charset="0"/>
              </a:defRPr>
            </a:lvl5pPr>
          </a:lstStyle>
          <a:p>
            <a:pPr lvl="0"/>
            <a:r>
              <a:rPr lang="en-US" dirty="0"/>
              <a:t>Title Goes Here</a:t>
            </a:r>
          </a:p>
        </p:txBody>
      </p:sp>
    </p:spTree>
    <p:extLst>
      <p:ext uri="{BB962C8B-B14F-4D97-AF65-F5344CB8AC3E}">
        <p14:creationId xmlns:p14="http://schemas.microsoft.com/office/powerpoint/2010/main" val="333193046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 Teal">
    <p:spTree>
      <p:nvGrpSpPr>
        <p:cNvPr id="1" name=""/>
        <p:cNvGrpSpPr/>
        <p:nvPr/>
      </p:nvGrpSpPr>
      <p:grpSpPr>
        <a:xfrm>
          <a:off x="0" y="0"/>
          <a:ext cx="0" cy="0"/>
          <a:chOff x="0" y="0"/>
          <a:chExt cx="0" cy="0"/>
        </a:xfrm>
      </p:grpSpPr>
      <p:pic>
        <p:nvPicPr>
          <p:cNvPr id="4" name="iStock-1088912398.jpg" descr="iStock-1088912398.jpg">
            <a:extLst>
              <a:ext uri="{FF2B5EF4-FFF2-40B4-BE49-F238E27FC236}">
                <a16:creationId xmlns:a16="http://schemas.microsoft.com/office/drawing/2014/main" id="{99A0125D-C45C-B7B3-7ACB-91D7D20BD0D1}"/>
              </a:ext>
            </a:extLst>
          </p:cNvPr>
          <p:cNvPicPr>
            <a:picLocks noGrp="1" noRot="1" noChangeAspect="1" noMove="1" noResize="1" noEditPoints="1" noAdjustHandles="1" noChangeArrowheads="1" noChangeShapeType="1" noCrop="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sp>
        <p:nvSpPr>
          <p:cNvPr id="5" name="Rectangle">
            <a:extLst>
              <a:ext uri="{FF2B5EF4-FFF2-40B4-BE49-F238E27FC236}">
                <a16:creationId xmlns:a16="http://schemas.microsoft.com/office/drawing/2014/main" id="{2EF77C53-4323-F0E1-A0BB-BAA634D664EF}"/>
              </a:ext>
            </a:extLst>
          </p:cNvPr>
          <p:cNvSpPr>
            <a:spLocks/>
          </p:cNvSpPr>
          <p:nvPr userDrawn="1"/>
        </p:nvSpPr>
        <p:spPr>
          <a:xfrm>
            <a:off x="11310" y="-21093"/>
            <a:ext cx="12192001" cy="6858000"/>
          </a:xfrm>
          <a:prstGeom prst="rect">
            <a:avLst/>
          </a:prstGeom>
          <a:solidFill>
            <a:srgbClr val="80CFD1">
              <a:alpha val="50795"/>
            </a:srgbClr>
          </a:solidFill>
          <a:ln w="12700">
            <a:miter lim="400000"/>
          </a:ln>
        </p:spPr>
        <p:txBody>
          <a:bodyPr lIns="25400" tIns="25400" rIns="25400" bIns="25400" anchor="ctr"/>
          <a:lstStyle/>
          <a:p>
            <a:pP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 name="Rectangle">
            <a:extLst>
              <a:ext uri="{FF2B5EF4-FFF2-40B4-BE49-F238E27FC236}">
                <a16:creationId xmlns:a16="http://schemas.microsoft.com/office/drawing/2014/main" id="{8D266006-1515-DFEB-3683-F7A916D0014D}"/>
              </a:ext>
            </a:extLst>
          </p:cNvPr>
          <p:cNvSpPr>
            <a:spLocks/>
          </p:cNvSpPr>
          <p:nvPr userDrawn="1"/>
        </p:nvSpPr>
        <p:spPr>
          <a:xfrm>
            <a:off x="-11311" y="0"/>
            <a:ext cx="12192001" cy="6858000"/>
          </a:xfrm>
          <a:prstGeom prst="rect">
            <a:avLst/>
          </a:prstGeom>
          <a:solidFill>
            <a:srgbClr val="233346">
              <a:alpha val="63655"/>
            </a:srgbClr>
          </a:solidFill>
          <a:ln w="12700">
            <a:miter lim="400000"/>
          </a:ln>
        </p:spPr>
        <p:txBody>
          <a:bodyPr lIns="25400" tIns="25400" rIns="25400" bIns="25400" anchor="ctr"/>
          <a:lstStyle/>
          <a:p>
            <a:pP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8" name="SCMEP-Badge-1clr-White.png" descr="SCMEP-Badge-1clr-White.png">
            <a:extLst>
              <a:ext uri="{FF2B5EF4-FFF2-40B4-BE49-F238E27FC236}">
                <a16:creationId xmlns:a16="http://schemas.microsoft.com/office/drawing/2014/main" id="{855E6608-B580-FD03-39C8-D84DF64E5650}"/>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grpSp>
        <p:nvGrpSpPr>
          <p:cNvPr id="9" name="Group">
            <a:extLst>
              <a:ext uri="{FF2B5EF4-FFF2-40B4-BE49-F238E27FC236}">
                <a16:creationId xmlns:a16="http://schemas.microsoft.com/office/drawing/2014/main" id="{6B5C78B0-7DE6-17DD-5BA8-34FBC92CA033}"/>
              </a:ext>
            </a:extLst>
          </p:cNvPr>
          <p:cNvGrpSpPr>
            <a:grpSpLocks noGrp="1" noUngrp="1" noRot="1" noMove="1" noResize="1"/>
          </p:cNvGrpSpPr>
          <p:nvPr userDrawn="1"/>
        </p:nvGrpSpPr>
        <p:grpSpPr>
          <a:xfrm>
            <a:off x="9412314" y="-1039786"/>
            <a:ext cx="3782170" cy="3705970"/>
            <a:chOff x="0" y="0"/>
            <a:chExt cx="7564338" cy="7411938"/>
          </a:xfrm>
        </p:grpSpPr>
        <p:sp>
          <p:nvSpPr>
            <p:cNvPr id="10" name="Line">
              <a:extLst>
                <a:ext uri="{FF2B5EF4-FFF2-40B4-BE49-F238E27FC236}">
                  <a16:creationId xmlns:a16="http://schemas.microsoft.com/office/drawing/2014/main" id="{52D14D82-ADF1-16FE-F8F6-2A73707CBF45}"/>
                </a:ext>
              </a:extLst>
            </p:cNvPr>
            <p:cNvSpPr>
              <a:spLocks noGrp="1" noRot="1" noMove="1" noResize="1" noEditPoints="1" noAdjustHandles="1" noChangeArrowheads="1" noChangeShapeType="1"/>
            </p:cNvSpPr>
            <p:nvPr/>
          </p:nvSpPr>
          <p:spPr>
            <a:xfrm>
              <a:off x="-1" y="914400"/>
              <a:ext cx="6497540" cy="6497539"/>
            </a:xfrm>
            <a:prstGeom prst="line">
              <a:avLst/>
            </a:prstGeom>
            <a:noFill/>
            <a:ln w="381000" cap="flat">
              <a:solidFill>
                <a:srgbClr val="80CFD1">
                  <a:alpha val="80000"/>
                </a:srgbClr>
              </a:solidFill>
              <a:prstDash val="solid"/>
              <a:miter lim="400000"/>
            </a:ln>
            <a:effectLst/>
          </p:spPr>
          <p:txBody>
            <a:bodyPr wrap="square" lIns="50800" tIns="50800" rIns="50800" bIns="50800" numCol="1" anchor="ctr">
              <a:noAutofit/>
            </a:bodyPr>
            <a:lstStyle/>
            <a:p>
              <a:endParaRPr sz="900"/>
            </a:p>
          </p:txBody>
        </p:sp>
        <p:sp>
          <p:nvSpPr>
            <p:cNvPr id="11" name="Line">
              <a:extLst>
                <a:ext uri="{FF2B5EF4-FFF2-40B4-BE49-F238E27FC236}">
                  <a16:creationId xmlns:a16="http://schemas.microsoft.com/office/drawing/2014/main" id="{2242A7F1-FAC6-3245-6CCF-5E2E38288722}"/>
                </a:ext>
              </a:extLst>
            </p:cNvPr>
            <p:cNvSpPr>
              <a:spLocks noGrp="1" noRot="1" noMove="1" noResize="1" noEditPoints="1" noAdjustHandles="1" noChangeArrowheads="1" noChangeShapeType="1"/>
            </p:cNvSpPr>
            <p:nvPr/>
          </p:nvSpPr>
          <p:spPr>
            <a:xfrm>
              <a:off x="1066799" y="0"/>
              <a:ext cx="6497540" cy="6497539"/>
            </a:xfrm>
            <a:prstGeom prst="line">
              <a:avLst/>
            </a:prstGeom>
            <a:noFill/>
            <a:ln w="381000" cap="flat">
              <a:solidFill>
                <a:srgbClr val="80CFD1">
                  <a:alpha val="80000"/>
                </a:srgbClr>
              </a:solidFill>
              <a:prstDash val="solid"/>
              <a:miter lim="400000"/>
            </a:ln>
            <a:effectLst/>
          </p:spPr>
          <p:txBody>
            <a:bodyPr wrap="square" lIns="50800" tIns="50800" rIns="50800" bIns="50800" numCol="1" anchor="ctr">
              <a:noAutofit/>
            </a:bodyPr>
            <a:lstStyle/>
            <a:p>
              <a:endParaRPr sz="900"/>
            </a:p>
          </p:txBody>
        </p:sp>
      </p:grpSp>
      <p:sp>
        <p:nvSpPr>
          <p:cNvPr id="12" name="Line">
            <a:extLst>
              <a:ext uri="{FF2B5EF4-FFF2-40B4-BE49-F238E27FC236}">
                <a16:creationId xmlns:a16="http://schemas.microsoft.com/office/drawing/2014/main" id="{BC444CF5-BAD9-2270-B926-1D06DBD44746}"/>
              </a:ext>
            </a:extLst>
          </p:cNvPr>
          <p:cNvSpPr>
            <a:spLocks noGrp="1" noRot="1" noMove="1" noResize="1" noEditPoints="1" noAdjustHandles="1" noChangeArrowheads="1" noChangeShapeType="1"/>
          </p:cNvSpPr>
          <p:nvPr userDrawn="1"/>
        </p:nvSpPr>
        <p:spPr>
          <a:xfrm>
            <a:off x="-811186" y="4954614"/>
            <a:ext cx="3248770" cy="3248770"/>
          </a:xfrm>
          <a:prstGeom prst="line">
            <a:avLst/>
          </a:prstGeom>
          <a:ln w="381000">
            <a:solidFill>
              <a:srgbClr val="80CFD1">
                <a:alpha val="80000"/>
              </a:srgbClr>
            </a:solidFill>
            <a:miter lim="400000"/>
          </a:ln>
        </p:spPr>
        <p:txBody>
          <a:bodyPr lIns="25400" tIns="25400" rIns="25400" bIns="25400" anchor="ctr"/>
          <a:lstStyle/>
          <a:p>
            <a:endParaRPr sz="900"/>
          </a:p>
        </p:txBody>
      </p:sp>
      <p:sp>
        <p:nvSpPr>
          <p:cNvPr id="14" name="Text Placeholder 13">
            <a:extLst>
              <a:ext uri="{FF2B5EF4-FFF2-40B4-BE49-F238E27FC236}">
                <a16:creationId xmlns:a16="http://schemas.microsoft.com/office/drawing/2014/main" id="{4AA6054E-717A-43DF-8F2B-F271088813C5}"/>
              </a:ext>
            </a:extLst>
          </p:cNvPr>
          <p:cNvSpPr>
            <a:spLocks noGrp="1"/>
          </p:cNvSpPr>
          <p:nvPr>
            <p:ph type="body" sz="quarter" idx="11" hasCustomPrompt="1"/>
          </p:nvPr>
        </p:nvSpPr>
        <p:spPr>
          <a:xfrm>
            <a:off x="614661" y="2730081"/>
            <a:ext cx="10962679" cy="786607"/>
          </a:xfrm>
          <a:prstGeom prst="rect">
            <a:avLst/>
          </a:prstGeom>
        </p:spPr>
        <p:txBody>
          <a:bodyPr anchor="ctr">
            <a:normAutofit/>
          </a:bodyPr>
          <a:lstStyle>
            <a:lvl1pPr marL="0" indent="0">
              <a:buNone/>
              <a:defRPr sz="5300">
                <a:solidFill>
                  <a:schemeClr val="tx1"/>
                </a:solidFill>
                <a:latin typeface="+mj-lt"/>
              </a:defRPr>
            </a:lvl1pPr>
          </a:lstStyle>
          <a:p>
            <a:pPr lvl="0"/>
            <a:r>
              <a:rPr lang="en-US" dirty="0"/>
              <a:t>Divider Title Goes Here</a:t>
            </a:r>
          </a:p>
        </p:txBody>
      </p:sp>
    </p:spTree>
    <p:extLst>
      <p:ext uri="{BB962C8B-B14F-4D97-AF65-F5344CB8AC3E}">
        <p14:creationId xmlns:p14="http://schemas.microsoft.com/office/powerpoint/2010/main" val="36144410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 Divider">
    <p:spTree>
      <p:nvGrpSpPr>
        <p:cNvPr id="1" name=""/>
        <p:cNvGrpSpPr/>
        <p:nvPr/>
      </p:nvGrpSpPr>
      <p:grpSpPr>
        <a:xfrm>
          <a:off x="0" y="0"/>
          <a:ext cx="0" cy="0"/>
          <a:chOff x="0" y="0"/>
          <a:chExt cx="0" cy="0"/>
        </a:xfrm>
      </p:grpSpPr>
      <p:pic>
        <p:nvPicPr>
          <p:cNvPr id="4" name="iStock-1088912398.jpg" descr="iStock-1088912398.jpg">
            <a:extLst>
              <a:ext uri="{FF2B5EF4-FFF2-40B4-BE49-F238E27FC236}">
                <a16:creationId xmlns:a16="http://schemas.microsoft.com/office/drawing/2014/main" id="{99A0125D-C45C-B7B3-7ACB-91D7D20BD0D1}"/>
              </a:ext>
            </a:extLst>
          </p:cNvPr>
          <p:cNvPicPr>
            <a:picLocks noGrp="1" noRot="1" noChangeAspect="1" noMove="1" noResize="1" noEditPoints="1" noAdjustHandles="1" noChangeArrowheads="1" noChangeShapeType="1" noCrop="1"/>
          </p:cNvPicPr>
          <p:nvPr userDrawn="1"/>
        </p:nvPicPr>
        <p:blipFill>
          <a:blip r:embed="rId2" cstate="screen">
            <a:alphaModFix amt="70000"/>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a:xfrm>
            <a:off x="-11311" y="0"/>
            <a:ext cx="12214622" cy="6858000"/>
          </a:xfrm>
          <a:prstGeom prst="rect">
            <a:avLst/>
          </a:prstGeom>
          <a:ln w="12700">
            <a:miter lim="400000"/>
          </a:ln>
        </p:spPr>
      </p:pic>
      <p:pic>
        <p:nvPicPr>
          <p:cNvPr id="8" name="SCMEP-Badge-1clr-White.png" descr="SCMEP-Badge-1clr-White.png">
            <a:extLst>
              <a:ext uri="{FF2B5EF4-FFF2-40B4-BE49-F238E27FC236}">
                <a16:creationId xmlns:a16="http://schemas.microsoft.com/office/drawing/2014/main" id="{855E6608-B580-FD03-39C8-D84DF64E5650}"/>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grpSp>
        <p:nvGrpSpPr>
          <p:cNvPr id="9" name="Group">
            <a:extLst>
              <a:ext uri="{FF2B5EF4-FFF2-40B4-BE49-F238E27FC236}">
                <a16:creationId xmlns:a16="http://schemas.microsoft.com/office/drawing/2014/main" id="{6B5C78B0-7DE6-17DD-5BA8-34FBC92CA033}"/>
              </a:ext>
            </a:extLst>
          </p:cNvPr>
          <p:cNvGrpSpPr>
            <a:grpSpLocks noGrp="1" noUngrp="1" noRot="1" noMove="1" noResize="1"/>
          </p:cNvGrpSpPr>
          <p:nvPr userDrawn="1"/>
        </p:nvGrpSpPr>
        <p:grpSpPr>
          <a:xfrm>
            <a:off x="9412314" y="-1039786"/>
            <a:ext cx="3782170" cy="3705970"/>
            <a:chOff x="0" y="0"/>
            <a:chExt cx="7564338" cy="7411938"/>
          </a:xfrm>
        </p:grpSpPr>
        <p:sp>
          <p:nvSpPr>
            <p:cNvPr id="10" name="Line">
              <a:extLst>
                <a:ext uri="{FF2B5EF4-FFF2-40B4-BE49-F238E27FC236}">
                  <a16:creationId xmlns:a16="http://schemas.microsoft.com/office/drawing/2014/main" id="{52D14D82-ADF1-16FE-F8F6-2A73707CBF45}"/>
                </a:ext>
              </a:extLst>
            </p:cNvPr>
            <p:cNvSpPr>
              <a:spLocks noGrp="1" noRot="1" noMove="1" noResize="1" noEditPoints="1" noAdjustHandles="1" noChangeArrowheads="1" noChangeShapeType="1"/>
            </p:cNvSpPr>
            <p:nvPr/>
          </p:nvSpPr>
          <p:spPr>
            <a:xfrm>
              <a:off x="-1" y="914400"/>
              <a:ext cx="6497540" cy="6497539"/>
            </a:xfrm>
            <a:prstGeom prst="line">
              <a:avLst/>
            </a:prstGeom>
            <a:noFill/>
            <a:ln w="381000" cap="flat">
              <a:solidFill>
                <a:schemeClr val="bg1">
                  <a:alpha val="80000"/>
                </a:schemeClr>
              </a:solidFill>
              <a:prstDash val="solid"/>
              <a:miter lim="400000"/>
            </a:ln>
            <a:effectLst/>
          </p:spPr>
          <p:txBody>
            <a:bodyPr wrap="square" lIns="50800" tIns="50800" rIns="50800" bIns="50800" numCol="1" anchor="ctr">
              <a:noAutofit/>
            </a:bodyPr>
            <a:lstStyle/>
            <a:p>
              <a:endParaRPr sz="900"/>
            </a:p>
          </p:txBody>
        </p:sp>
        <p:sp>
          <p:nvSpPr>
            <p:cNvPr id="11" name="Line">
              <a:extLst>
                <a:ext uri="{FF2B5EF4-FFF2-40B4-BE49-F238E27FC236}">
                  <a16:creationId xmlns:a16="http://schemas.microsoft.com/office/drawing/2014/main" id="{2242A7F1-FAC6-3245-6CCF-5E2E38288722}"/>
                </a:ext>
              </a:extLst>
            </p:cNvPr>
            <p:cNvSpPr>
              <a:spLocks noGrp="1" noRot="1" noMove="1" noResize="1" noEditPoints="1" noAdjustHandles="1" noChangeArrowheads="1" noChangeShapeType="1"/>
            </p:cNvSpPr>
            <p:nvPr/>
          </p:nvSpPr>
          <p:spPr>
            <a:xfrm>
              <a:off x="1066799" y="0"/>
              <a:ext cx="6497540" cy="6497539"/>
            </a:xfrm>
            <a:prstGeom prst="line">
              <a:avLst/>
            </a:prstGeom>
            <a:noFill/>
            <a:ln w="381000" cap="flat">
              <a:solidFill>
                <a:schemeClr val="bg1">
                  <a:alpha val="80000"/>
                </a:schemeClr>
              </a:solidFill>
              <a:prstDash val="solid"/>
              <a:miter lim="400000"/>
            </a:ln>
            <a:effectLst/>
          </p:spPr>
          <p:txBody>
            <a:bodyPr wrap="square" lIns="50800" tIns="50800" rIns="50800" bIns="50800" numCol="1" anchor="ctr">
              <a:noAutofit/>
            </a:bodyPr>
            <a:lstStyle/>
            <a:p>
              <a:endParaRPr sz="900"/>
            </a:p>
          </p:txBody>
        </p:sp>
      </p:grpSp>
      <p:sp>
        <p:nvSpPr>
          <p:cNvPr id="12" name="Line">
            <a:extLst>
              <a:ext uri="{FF2B5EF4-FFF2-40B4-BE49-F238E27FC236}">
                <a16:creationId xmlns:a16="http://schemas.microsoft.com/office/drawing/2014/main" id="{BC444CF5-BAD9-2270-B926-1D06DBD44746}"/>
              </a:ext>
            </a:extLst>
          </p:cNvPr>
          <p:cNvSpPr>
            <a:spLocks noGrp="1" noRot="1" noMove="1" noResize="1" noEditPoints="1" noAdjustHandles="1" noChangeArrowheads="1" noChangeShapeType="1"/>
          </p:cNvSpPr>
          <p:nvPr userDrawn="1"/>
        </p:nvSpPr>
        <p:spPr>
          <a:xfrm>
            <a:off x="-811186" y="4954614"/>
            <a:ext cx="3248770" cy="3248770"/>
          </a:xfrm>
          <a:prstGeom prst="line">
            <a:avLst/>
          </a:prstGeom>
          <a:ln w="381000">
            <a:solidFill>
              <a:schemeClr val="bg1">
                <a:alpha val="80000"/>
              </a:schemeClr>
            </a:solidFill>
            <a:miter lim="400000"/>
          </a:ln>
        </p:spPr>
        <p:txBody>
          <a:bodyPr lIns="25400" tIns="25400" rIns="25400" bIns="25400" anchor="ctr"/>
          <a:lstStyle/>
          <a:p>
            <a:endParaRPr sz="900"/>
          </a:p>
        </p:txBody>
      </p:sp>
      <p:sp>
        <p:nvSpPr>
          <p:cNvPr id="14" name="Text Placeholder 13">
            <a:extLst>
              <a:ext uri="{FF2B5EF4-FFF2-40B4-BE49-F238E27FC236}">
                <a16:creationId xmlns:a16="http://schemas.microsoft.com/office/drawing/2014/main" id="{4AA6054E-717A-43DF-8F2B-F271088813C5}"/>
              </a:ext>
            </a:extLst>
          </p:cNvPr>
          <p:cNvSpPr>
            <a:spLocks noGrp="1"/>
          </p:cNvSpPr>
          <p:nvPr>
            <p:ph type="body" sz="quarter" idx="11" hasCustomPrompt="1"/>
          </p:nvPr>
        </p:nvSpPr>
        <p:spPr>
          <a:xfrm>
            <a:off x="614661" y="2730081"/>
            <a:ext cx="10962679" cy="786607"/>
          </a:xfrm>
          <a:prstGeom prst="rect">
            <a:avLst/>
          </a:prstGeom>
        </p:spPr>
        <p:txBody>
          <a:bodyPr anchor="ctr">
            <a:normAutofit/>
          </a:bodyPr>
          <a:lstStyle>
            <a:lvl1pPr marL="0" indent="0">
              <a:buNone/>
              <a:defRPr sz="5300">
                <a:solidFill>
                  <a:schemeClr val="bg1"/>
                </a:solidFill>
                <a:latin typeface="+mj-lt"/>
              </a:defRPr>
            </a:lvl1pPr>
          </a:lstStyle>
          <a:p>
            <a:pPr lvl="0"/>
            <a:r>
              <a:rPr lang="en-US" dirty="0"/>
              <a:t>Divider Title Goes Here</a:t>
            </a:r>
          </a:p>
        </p:txBody>
      </p:sp>
    </p:spTree>
    <p:extLst>
      <p:ext uri="{BB962C8B-B14F-4D97-AF65-F5344CB8AC3E}">
        <p14:creationId xmlns:p14="http://schemas.microsoft.com/office/powerpoint/2010/main" val="421963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Graphic/Chart ONLY">
    <p:bg>
      <p:bgPr>
        <a:solidFill>
          <a:schemeClr val="accent6">
            <a:lumMod val="95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910F72-DC71-0474-B3AA-0663F1E3EAF2}"/>
              </a:ext>
            </a:extLst>
          </p:cNvPr>
          <p:cNvCxnSpPr>
            <a:cxnSpLocks/>
          </p:cNvCxnSpPr>
          <p:nvPr userDrawn="1"/>
        </p:nvCxnSpPr>
        <p:spPr>
          <a:xfrm>
            <a:off x="121328" y="1360347"/>
            <a:ext cx="1194934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1A6F5FBC-AB26-94AF-1DFF-513929BF921A}"/>
              </a:ext>
            </a:extLst>
          </p:cNvPr>
          <p:cNvCxnSpPr>
            <a:cxnSpLocks/>
          </p:cNvCxnSpPr>
          <p:nvPr userDrawn="1"/>
        </p:nvCxnSpPr>
        <p:spPr>
          <a:xfrm>
            <a:off x="121329" y="266458"/>
            <a:ext cx="1194934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8">
            <a:extLst>
              <a:ext uri="{FF2B5EF4-FFF2-40B4-BE49-F238E27FC236}">
                <a16:creationId xmlns:a16="http://schemas.microsoft.com/office/drawing/2014/main" id="{FC83EB93-9B47-CFAB-8546-DEFB7A09868B}"/>
              </a:ext>
            </a:extLst>
          </p:cNvPr>
          <p:cNvSpPr>
            <a:spLocks noGrp="1"/>
          </p:cNvSpPr>
          <p:nvPr>
            <p:ph type="body" sz="quarter" idx="10" hasCustomPrompt="1"/>
          </p:nvPr>
        </p:nvSpPr>
        <p:spPr>
          <a:xfrm>
            <a:off x="305991" y="448114"/>
            <a:ext cx="11580019" cy="727869"/>
          </a:xfrm>
          <a:prstGeom prst="rect">
            <a:avLst/>
          </a:prstGeom>
        </p:spPr>
        <p:txBody>
          <a:bodyPr anchor="ctr">
            <a:normAutofit/>
          </a:bodyPr>
          <a:lstStyle>
            <a:lvl1pPr marL="0" indent="0">
              <a:buFontTx/>
              <a:buNone/>
              <a:defRPr sz="5400" b="0">
                <a:effectLst>
                  <a:outerShdw blurRad="38100" dist="38100" dir="2700000" algn="tl">
                    <a:srgbClr val="000000">
                      <a:alpha val="43137"/>
                    </a:srgbClr>
                  </a:outerShdw>
                </a:effectLst>
                <a:latin typeface="+mj-lt"/>
              </a:defRPr>
            </a:lvl1pPr>
          </a:lstStyle>
          <a:p>
            <a:pPr lvl="0"/>
            <a:r>
              <a:rPr lang="en-US" dirty="0"/>
              <a:t>Enter Title Here</a:t>
            </a:r>
          </a:p>
        </p:txBody>
      </p:sp>
      <p:sp>
        <p:nvSpPr>
          <p:cNvPr id="13" name="Content Placeholder 12">
            <a:extLst>
              <a:ext uri="{FF2B5EF4-FFF2-40B4-BE49-F238E27FC236}">
                <a16:creationId xmlns:a16="http://schemas.microsoft.com/office/drawing/2014/main" id="{A7037D61-4798-CA78-614D-C763FC1BC57E}"/>
              </a:ext>
            </a:extLst>
          </p:cNvPr>
          <p:cNvSpPr>
            <a:spLocks noGrp="1"/>
          </p:cNvSpPr>
          <p:nvPr>
            <p:ph sz="quarter" idx="11"/>
          </p:nvPr>
        </p:nvSpPr>
        <p:spPr>
          <a:xfrm>
            <a:off x="2427288" y="1963737"/>
            <a:ext cx="7337425" cy="4349750"/>
          </a:xfrm>
          <a:prstGeom prst="rect">
            <a:avLst/>
          </a:prstGeom>
        </p:spPr>
        <p:txBody>
          <a:bodyPr/>
          <a:lstStyle>
            <a:lvl1pPr marL="222250" indent="-222250">
              <a:buFont typeface="Wingdings" panose="05000000000000000000" pitchFamily="2" charset="2"/>
              <a:buChar char="ü"/>
              <a:defRPr>
                <a:latin typeface="+mn-lt"/>
              </a:defRPr>
            </a:lvl1pPr>
            <a:lvl2pPr>
              <a:defRPr>
                <a:latin typeface="+mn-lt"/>
              </a:defRPr>
            </a:lvl2pPr>
            <a:lvl3pPr marL="831850" indent="-222250">
              <a:buFont typeface="Courier New" panose="02070309020205020404" pitchFamily="49" charset="0"/>
              <a:buChar char="o"/>
              <a:defRPr>
                <a:latin typeface="+mn-lt"/>
              </a:defRPr>
            </a:lvl3pPr>
            <a:lvl4pPr marL="1136650" indent="-222250">
              <a:buFont typeface="Wingdings" panose="05000000000000000000" pitchFamily="2" charset="2"/>
              <a:buChar char="§"/>
              <a:defRPr>
                <a:latin typeface="+mn-lt"/>
              </a:defRPr>
            </a:lvl4pPr>
            <a:lvl5pPr marL="1441450" indent="-222250">
              <a:buFont typeface="Wingdings" panose="05000000000000000000" pitchFamily="2" charset="2"/>
              <a:buChar char="Ø"/>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SCMEP-Badge-1clr-White.png">
            <a:extLst>
              <a:ext uri="{FF2B5EF4-FFF2-40B4-BE49-F238E27FC236}">
                <a16:creationId xmlns:a16="http://schemas.microsoft.com/office/drawing/2014/main" id="{A2A1A457-051B-9FA0-CE35-F2263E84EC95}"/>
              </a:ext>
            </a:extLst>
          </p:cNvPr>
          <p:cNvPicPr/>
          <p:nvPr userDrawn="1"/>
        </p:nvPicPr>
        <p:blipFill>
          <a:blip r:embed="rId2" cstate="screen">
            <a:biLevel thresh="75000"/>
            <a:extLst>
              <a:ext uri="{28A0092B-C50C-407E-A947-70E740481C1C}">
                <a14:useLocalDpi xmlns:a14="http://schemas.microsoft.com/office/drawing/2010/main"/>
              </a:ext>
            </a:extLst>
          </a:blip>
          <a:srcRect/>
          <a:stretch/>
        </p:blipFill>
        <p:spPr>
          <a:xfrm>
            <a:off x="10703122" y="6332010"/>
            <a:ext cx="1277454" cy="263192"/>
          </a:xfrm>
          <a:prstGeom prst="rect">
            <a:avLst/>
          </a:prstGeom>
          <a:ln w="12700">
            <a:miter lim="400000"/>
          </a:ln>
        </p:spPr>
      </p:pic>
    </p:spTree>
    <p:extLst>
      <p:ext uri="{BB962C8B-B14F-4D97-AF65-F5344CB8AC3E}">
        <p14:creationId xmlns:p14="http://schemas.microsoft.com/office/powerpoint/2010/main" val="18912154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Graphic/Chart ONLY - Navy">
    <p:bg>
      <p:bgPr>
        <a:solidFill>
          <a:schemeClr val="bg1">
            <a:lumMod val="90000"/>
            <a:lumOff val="1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910F72-DC71-0474-B3AA-0663F1E3EAF2}"/>
              </a:ext>
            </a:extLst>
          </p:cNvPr>
          <p:cNvCxnSpPr>
            <a:cxnSpLocks/>
          </p:cNvCxnSpPr>
          <p:nvPr userDrawn="1"/>
        </p:nvCxnSpPr>
        <p:spPr>
          <a:xfrm>
            <a:off x="121328" y="1360347"/>
            <a:ext cx="1194934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1A6F5FBC-AB26-94AF-1DFF-513929BF921A}"/>
              </a:ext>
            </a:extLst>
          </p:cNvPr>
          <p:cNvCxnSpPr>
            <a:cxnSpLocks/>
          </p:cNvCxnSpPr>
          <p:nvPr userDrawn="1"/>
        </p:nvCxnSpPr>
        <p:spPr>
          <a:xfrm>
            <a:off x="121329" y="266458"/>
            <a:ext cx="11949344" cy="0"/>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8">
            <a:extLst>
              <a:ext uri="{FF2B5EF4-FFF2-40B4-BE49-F238E27FC236}">
                <a16:creationId xmlns:a16="http://schemas.microsoft.com/office/drawing/2014/main" id="{FC83EB93-9B47-CFAB-8546-DEFB7A09868B}"/>
              </a:ext>
            </a:extLst>
          </p:cNvPr>
          <p:cNvSpPr>
            <a:spLocks noGrp="1"/>
          </p:cNvSpPr>
          <p:nvPr>
            <p:ph type="body" sz="quarter" idx="10" hasCustomPrompt="1"/>
          </p:nvPr>
        </p:nvSpPr>
        <p:spPr>
          <a:xfrm>
            <a:off x="305991" y="448114"/>
            <a:ext cx="11580019" cy="727869"/>
          </a:xfrm>
          <a:prstGeom prst="rect">
            <a:avLst/>
          </a:prstGeom>
        </p:spPr>
        <p:txBody>
          <a:bodyPr anchor="ctr">
            <a:normAutofit/>
          </a:bodyPr>
          <a:lstStyle>
            <a:lvl1pPr marL="0" indent="0">
              <a:buFontTx/>
              <a:buNone/>
              <a:defRPr sz="5400" b="0">
                <a:solidFill>
                  <a:schemeClr val="tx1"/>
                </a:solidFill>
                <a:effectLst>
                  <a:outerShdw blurRad="38100" dist="38100" dir="2700000" algn="tl">
                    <a:srgbClr val="000000">
                      <a:alpha val="43137"/>
                    </a:srgbClr>
                  </a:outerShdw>
                </a:effectLst>
                <a:latin typeface="+mj-lt"/>
              </a:defRPr>
            </a:lvl1pPr>
          </a:lstStyle>
          <a:p>
            <a:pPr lvl="0"/>
            <a:r>
              <a:rPr lang="en-US" dirty="0"/>
              <a:t>Enter Title Here</a:t>
            </a:r>
          </a:p>
        </p:txBody>
      </p:sp>
      <p:pic>
        <p:nvPicPr>
          <p:cNvPr id="2" name="SCMEP-Badge-1clr-White.png" descr="SCMEP-Badge-1clr-White.png">
            <a:extLst>
              <a:ext uri="{FF2B5EF4-FFF2-40B4-BE49-F238E27FC236}">
                <a16:creationId xmlns:a16="http://schemas.microsoft.com/office/drawing/2014/main" id="{BAE6C2CD-E277-BBCF-9936-7DDACAA726D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626922" y="6255651"/>
            <a:ext cx="1277454" cy="263511"/>
          </a:xfrm>
          <a:prstGeom prst="rect">
            <a:avLst/>
          </a:prstGeom>
          <a:ln w="12700">
            <a:miter lim="400000"/>
          </a:ln>
        </p:spPr>
      </p:pic>
      <p:sp>
        <p:nvSpPr>
          <p:cNvPr id="3" name="Content Placeholder 12">
            <a:extLst>
              <a:ext uri="{FF2B5EF4-FFF2-40B4-BE49-F238E27FC236}">
                <a16:creationId xmlns:a16="http://schemas.microsoft.com/office/drawing/2014/main" id="{6F1BBC58-DA7A-4020-DB01-8EE17642CA96}"/>
              </a:ext>
            </a:extLst>
          </p:cNvPr>
          <p:cNvSpPr>
            <a:spLocks noGrp="1"/>
          </p:cNvSpPr>
          <p:nvPr>
            <p:ph sz="quarter" idx="11"/>
          </p:nvPr>
        </p:nvSpPr>
        <p:spPr>
          <a:xfrm>
            <a:off x="2427288" y="1963737"/>
            <a:ext cx="7337425" cy="4349750"/>
          </a:xfrm>
          <a:prstGeom prst="rect">
            <a:avLst/>
          </a:prstGeom>
        </p:spPr>
        <p:txBody>
          <a:bodyPr/>
          <a:lstStyle>
            <a:lvl1pPr marL="222250" indent="-222250">
              <a:buFont typeface="Wingdings" panose="05000000000000000000" pitchFamily="2" charset="2"/>
              <a:buChar char="ü"/>
              <a:defRPr>
                <a:solidFill>
                  <a:schemeClr val="tx1"/>
                </a:solidFill>
              </a:defRPr>
            </a:lvl1pPr>
            <a:lvl2pPr>
              <a:defRPr>
                <a:solidFill>
                  <a:schemeClr val="tx1"/>
                </a:solidFill>
              </a:defRPr>
            </a:lvl2pPr>
            <a:lvl3pPr marL="831850" indent="-222250">
              <a:buFont typeface="Courier New" panose="02070309020205020404" pitchFamily="49" charset="0"/>
              <a:buChar char="o"/>
              <a:defRPr>
                <a:solidFill>
                  <a:schemeClr val="tx1"/>
                </a:solidFill>
              </a:defRPr>
            </a:lvl3pPr>
            <a:lvl4pPr marL="1136650" indent="-222250">
              <a:buFont typeface="Wingdings" panose="05000000000000000000" pitchFamily="2" charset="2"/>
              <a:buChar char="§"/>
              <a:defRPr>
                <a:solidFill>
                  <a:schemeClr val="tx1"/>
                </a:solidFill>
              </a:defRPr>
            </a:lvl4pPr>
            <a:lvl5pPr marL="1441450" indent="-222250">
              <a:buFont typeface="Wingdings" panose="05000000000000000000" pitchFamily="2" charset="2"/>
              <a:buChar char="Ø"/>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632156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B8935-D1DC-F33B-40A8-9D556ADC9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E86307-BD5F-4C69-96C4-BD373D54F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224680"/>
      </p:ext>
    </p:extLst>
  </p:cSld>
  <p:clrMap bg1="dk1" tx1="lt1" bg2="dk2" tx2="lt2" accent1="accent1" accent2="accent2" accent3="accent3" accent4="accent4" accent5="accent5" accent6="accent6" hlink="hlink" folHlink="folHlink"/>
  <p:sldLayoutIdLst>
    <p:sldLayoutId id="2147483663" r:id="rId1"/>
    <p:sldLayoutId id="2147483690" r:id="rId2"/>
    <p:sldLayoutId id="2147483664" r:id="rId3"/>
    <p:sldLayoutId id="2147483691" r:id="rId4"/>
    <p:sldLayoutId id="2147483662" r:id="rId5"/>
    <p:sldLayoutId id="2147483696" r:id="rId6"/>
    <p:sldLayoutId id="2147483698" r:id="rId7"/>
    <p:sldLayoutId id="2147483665" r:id="rId8"/>
    <p:sldLayoutId id="2147483666" r:id="rId9"/>
    <p:sldLayoutId id="2147483667" r:id="rId10"/>
    <p:sldLayoutId id="2147483668" r:id="rId11"/>
    <p:sldLayoutId id="2147483669" r:id="rId12"/>
    <p:sldLayoutId id="2147483673" r:id="rId13"/>
    <p:sldLayoutId id="2147483675" r:id="rId14"/>
    <p:sldLayoutId id="2147483674" r:id="rId15"/>
    <p:sldLayoutId id="2147483676" r:id="rId16"/>
    <p:sldLayoutId id="2147483677" r:id="rId17"/>
    <p:sldLayoutId id="2147483678" r:id="rId18"/>
    <p:sldLayoutId id="2147483692" r:id="rId19"/>
    <p:sldLayoutId id="2147483693" r:id="rId20"/>
    <p:sldLayoutId id="2147483694" r:id="rId21"/>
    <p:sldLayoutId id="2147483695" r:id="rId22"/>
    <p:sldLayoutId id="2147483699" r:id="rId23"/>
    <p:sldLayoutId id="2147483686" r:id="rId24"/>
  </p:sldLayoutIdLst>
  <p:transition spd="med"/>
  <p:txStyles>
    <p:titleStyle>
      <a:lvl1pPr marL="0" marR="0" indent="0" algn="l" defTabSz="1219169" rtl="0" eaLnBrk="1" latinLnBrk="0" hangingPunct="1">
        <a:lnSpc>
          <a:spcPct val="80000"/>
        </a:lnSpc>
        <a:spcBef>
          <a:spcPts val="0"/>
        </a:spcBef>
        <a:spcAft>
          <a:spcPts val="0"/>
        </a:spcAft>
        <a:buClrTx/>
        <a:buSzTx/>
        <a:buFontTx/>
        <a:buNone/>
        <a:tabLst/>
        <a:defRPr sz="6500" b="0" i="0" u="none" strike="noStrike" cap="none" spc="0" baseline="0">
          <a:solidFill>
            <a:srgbClr val="233346"/>
          </a:solidFill>
          <a:uFillTx/>
          <a:latin typeface="+mj-lt"/>
          <a:ea typeface="+mj-ea"/>
          <a:cs typeface="+mj-cs"/>
          <a:sym typeface="Proxima Nova"/>
        </a:defRPr>
      </a:lvl1pPr>
      <a:lvl2pPr marL="0" marR="0" indent="2286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2pPr>
      <a:lvl3pPr marL="0" marR="0" indent="4572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3pPr>
      <a:lvl4pPr marL="0" marR="0" indent="6858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4pPr>
      <a:lvl5pPr marL="0" marR="0" indent="9144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5pPr>
      <a:lvl6pPr marL="0" marR="0" indent="11430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6pPr>
      <a:lvl7pPr marL="0" marR="0" indent="13716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7pPr>
      <a:lvl8pPr marL="0" marR="0" indent="16002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8pPr>
      <a:lvl9pPr marL="0" marR="0" indent="1828800" algn="l" defTabSz="1219169" rtl="0" eaLnBrk="1" latinLnBrk="0" hangingPunct="1">
        <a:lnSpc>
          <a:spcPct val="80000"/>
        </a:lnSpc>
        <a:spcBef>
          <a:spcPts val="0"/>
        </a:spcBef>
        <a:spcAft>
          <a:spcPts val="0"/>
        </a:spcAft>
        <a:buClrTx/>
        <a:buSzTx/>
        <a:buFontTx/>
        <a:buNone/>
        <a:tabLst/>
        <a:defRPr sz="6500" b="1" i="0" u="none" strike="noStrike" cap="none" spc="0" baseline="0">
          <a:solidFill>
            <a:srgbClr val="233346"/>
          </a:solidFill>
          <a:uFillTx/>
          <a:latin typeface="+mj-lt"/>
          <a:ea typeface="+mj-ea"/>
          <a:cs typeface="+mj-cs"/>
          <a:sym typeface="Proxima Nova"/>
        </a:defRPr>
      </a:lvl9pPr>
    </p:titleStyle>
    <p:bodyStyle>
      <a:lvl1pPr marL="2222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ü"/>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1pPr>
      <a:lvl2pPr marL="527050" marR="0" indent="-222250" algn="l" defTabSz="228600" rtl="0" eaLnBrk="1" latinLnBrk="0" hangingPunct="1">
        <a:lnSpc>
          <a:spcPct val="102000"/>
        </a:lnSpc>
        <a:spcBef>
          <a:spcPts val="0"/>
        </a:spcBef>
        <a:spcAft>
          <a:spcPts val="900"/>
        </a:spcAft>
        <a:buClrTx/>
        <a:buSzPct val="123000"/>
        <a:buFont typeface="Arial" panose="020B0604020202020204" pitchFamily="34" charset="0"/>
        <a:buChar char="•"/>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2pPr>
      <a:lvl3pPr marL="831850" marR="0" indent="-222250" algn="l" defTabSz="228600" rtl="0" eaLnBrk="1" latinLnBrk="0" hangingPunct="1">
        <a:lnSpc>
          <a:spcPct val="102000"/>
        </a:lnSpc>
        <a:spcBef>
          <a:spcPts val="0"/>
        </a:spcBef>
        <a:spcAft>
          <a:spcPts val="900"/>
        </a:spcAft>
        <a:buClrTx/>
        <a:buSzPct val="123000"/>
        <a:buFont typeface="Courier New" panose="02070309020205020404" pitchFamily="49" charset="0"/>
        <a:buChar char="o"/>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3pPr>
      <a:lvl4pPr marL="11366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4pPr>
      <a:lvl5pPr marL="14414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Ø"/>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5pPr>
      <a:lvl6pPr marL="17462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6pPr>
      <a:lvl7pPr marL="20510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7pPr>
      <a:lvl8pPr marL="23558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8pPr>
      <a:lvl9pPr marL="26606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oleObject" Target="../embeddings/oleObject3.bin"/><Relationship Id="rId1" Type="http://schemas.openxmlformats.org/officeDocument/2006/relationships/slideLayout" Target="../slideLayouts/slideLayout9.xml"/><Relationship Id="rId6" Type="http://schemas.openxmlformats.org/officeDocument/2006/relationships/oleObject" Target="../embeddings/oleObject5.bin"/><Relationship Id="rId5" Type="http://schemas.openxmlformats.org/officeDocument/2006/relationships/image" Target="../media/image35.png"/><Relationship Id="rId4" Type="http://schemas.openxmlformats.org/officeDocument/2006/relationships/oleObject" Target="../embeddings/oleObject4.bin"/><Relationship Id="rId9"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3159F-2B5F-EDD8-6520-35685F0E0BA3}"/>
              </a:ext>
            </a:extLst>
          </p:cNvPr>
          <p:cNvSpPr>
            <a:spLocks noGrp="1"/>
          </p:cNvSpPr>
          <p:nvPr>
            <p:ph type="body" sz="quarter" idx="11"/>
          </p:nvPr>
        </p:nvSpPr>
        <p:spPr/>
        <p:txBody>
          <a:bodyPr/>
          <a:lstStyle/>
          <a:p>
            <a:r>
              <a:rPr lang="en-US" dirty="0"/>
              <a:t>Standard Work</a:t>
            </a:r>
          </a:p>
        </p:txBody>
      </p:sp>
      <p:sp>
        <p:nvSpPr>
          <p:cNvPr id="3" name="Text Placeholder 2">
            <a:extLst>
              <a:ext uri="{FF2B5EF4-FFF2-40B4-BE49-F238E27FC236}">
                <a16:creationId xmlns:a16="http://schemas.microsoft.com/office/drawing/2014/main" id="{C7F5155B-1546-091A-9CEB-5C403EE44CF1}"/>
              </a:ext>
            </a:extLst>
          </p:cNvPr>
          <p:cNvSpPr>
            <a:spLocks noGrp="1"/>
          </p:cNvSpPr>
          <p:nvPr>
            <p:ph type="body" sz="quarter" idx="12"/>
          </p:nvPr>
        </p:nvSpPr>
        <p:spPr/>
        <p:txBody>
          <a:bodyPr>
            <a:normAutofit lnSpcReduction="10000"/>
          </a:bodyPr>
          <a:lstStyle/>
          <a:p>
            <a:endParaRPr lang="en-US"/>
          </a:p>
        </p:txBody>
      </p:sp>
    </p:spTree>
    <p:extLst>
      <p:ext uri="{BB962C8B-B14F-4D97-AF65-F5344CB8AC3E}">
        <p14:creationId xmlns:p14="http://schemas.microsoft.com/office/powerpoint/2010/main" val="133983502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6D920A-4342-A421-739D-39CB73C9D787}"/>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9392EF65-7CB7-8E20-7213-DD6C27D70D94}"/>
              </a:ext>
            </a:extLst>
          </p:cNvPr>
          <p:cNvSpPr>
            <a:spLocks noGrp="1"/>
          </p:cNvSpPr>
          <p:nvPr>
            <p:ph type="body" sz="quarter" idx="12"/>
          </p:nvPr>
        </p:nvSpPr>
        <p:spPr/>
        <p:txBody>
          <a:bodyPr>
            <a:normAutofit fontScale="77500" lnSpcReduction="20000"/>
          </a:bodyPr>
          <a:lstStyle/>
          <a:p>
            <a:r>
              <a:rPr lang="en-US" dirty="0"/>
              <a:t>3 Principles of “Lean” Manufacturing</a:t>
            </a:r>
          </a:p>
        </p:txBody>
      </p:sp>
      <p:sp>
        <p:nvSpPr>
          <p:cNvPr id="4" name="Text Placeholder 3">
            <a:extLst>
              <a:ext uri="{FF2B5EF4-FFF2-40B4-BE49-F238E27FC236}">
                <a16:creationId xmlns:a16="http://schemas.microsoft.com/office/drawing/2014/main" id="{8B53050C-EBA3-BD15-DAFC-A4D1D3037443}"/>
              </a:ext>
            </a:extLst>
          </p:cNvPr>
          <p:cNvSpPr>
            <a:spLocks noGrp="1"/>
          </p:cNvSpPr>
          <p:nvPr>
            <p:ph type="body" sz="quarter" idx="17"/>
          </p:nvPr>
        </p:nvSpPr>
        <p:spPr>
          <a:xfrm>
            <a:off x="5191835" y="1573122"/>
            <a:ext cx="6799431" cy="1514774"/>
          </a:xfrm>
        </p:spPr>
        <p:txBody>
          <a:bodyPr/>
          <a:lstStyle/>
          <a:p>
            <a:pPr marL="342900" indent="-342900">
              <a:buFont typeface="+mj-lt"/>
              <a:buAutoNum type="arabicPeriod"/>
            </a:pPr>
            <a:r>
              <a:rPr lang="en-US" dirty="0"/>
              <a:t>Produce at a pace of </a:t>
            </a:r>
            <a:r>
              <a:rPr lang="en-US" b="1" dirty="0">
                <a:solidFill>
                  <a:schemeClr val="accent4"/>
                </a:solidFill>
              </a:rPr>
              <a:t>Takt Time</a:t>
            </a:r>
          </a:p>
          <a:p>
            <a:pPr marL="342900" indent="-342900">
              <a:buFont typeface="+mj-lt"/>
              <a:buAutoNum type="arabicPeriod"/>
            </a:pPr>
            <a:r>
              <a:rPr lang="en-US" dirty="0"/>
              <a:t>Create material and operator </a:t>
            </a:r>
            <a:r>
              <a:rPr lang="en-US" b="1" dirty="0">
                <a:solidFill>
                  <a:schemeClr val="accent4"/>
                </a:solidFill>
              </a:rPr>
              <a:t>Flow</a:t>
            </a:r>
          </a:p>
          <a:p>
            <a:pPr marL="342900" indent="-342900">
              <a:buFont typeface="+mj-lt"/>
              <a:buAutoNum type="arabicPeriod"/>
            </a:pPr>
            <a:r>
              <a:rPr lang="en-US" dirty="0"/>
              <a:t>Replenish material by </a:t>
            </a:r>
            <a:r>
              <a:rPr lang="en-US" b="1" dirty="0">
                <a:solidFill>
                  <a:schemeClr val="accent4"/>
                </a:solidFill>
              </a:rPr>
              <a:t>Pull</a:t>
            </a:r>
          </a:p>
          <a:p>
            <a:pPr marL="342900" indent="-342900">
              <a:buFont typeface="+mj-lt"/>
              <a:buAutoNum type="arabicPeriod"/>
            </a:pPr>
            <a:endParaRPr lang="en-US" dirty="0"/>
          </a:p>
        </p:txBody>
      </p:sp>
      <p:pic>
        <p:nvPicPr>
          <p:cNvPr id="5" name="Picture Placeholder 7">
            <a:extLst>
              <a:ext uri="{FF2B5EF4-FFF2-40B4-BE49-F238E27FC236}">
                <a16:creationId xmlns:a16="http://schemas.microsoft.com/office/drawing/2014/main" id="{305AA37B-C2F3-446B-B433-316A2E1B78FD}"/>
              </a:ext>
            </a:extLst>
          </p:cNvPr>
          <p:cNvPicPr>
            <a:picLocks noChangeAspect="1"/>
          </p:cNvPicPr>
          <p:nvPr/>
        </p:nvPicPr>
        <p:blipFill>
          <a:blip r:embed="rId3">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410FAA84-95B8-81A9-2EAA-5EB184341B12}"/>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66AEF762-45FA-A8F3-F7FF-CE5ABCBA3AF6}"/>
              </a:ext>
            </a:extLst>
          </p:cNvPr>
          <p:cNvPicPr>
            <a:picLocks/>
          </p:cNvPicPr>
          <p:nvPr/>
        </p:nvPicPr>
        <p:blipFill>
          <a:blip r:embed="rId4"/>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92A84CF8-4CFE-CE04-3741-8F070F97E0EB}"/>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484854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86F05-19C2-C540-40BA-E7C0F84954C5}"/>
              </a:ext>
            </a:extLst>
          </p:cNvPr>
          <p:cNvSpPr>
            <a:spLocks noGrp="1"/>
          </p:cNvSpPr>
          <p:nvPr>
            <p:ph type="body" sz="quarter" idx="11"/>
          </p:nvPr>
        </p:nvSpPr>
        <p:spPr/>
        <p:txBody>
          <a:bodyPr>
            <a:normAutofit fontScale="92500" lnSpcReduction="10000"/>
          </a:bodyPr>
          <a:lstStyle/>
          <a:p>
            <a:r>
              <a:rPr lang="en-US" dirty="0"/>
              <a:t>Takt Time</a:t>
            </a:r>
          </a:p>
        </p:txBody>
      </p:sp>
    </p:spTree>
    <p:extLst>
      <p:ext uri="{BB962C8B-B14F-4D97-AF65-F5344CB8AC3E}">
        <p14:creationId xmlns:p14="http://schemas.microsoft.com/office/powerpoint/2010/main" val="22124891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2B31CB-F4E6-60F1-D1FD-C785177971E1}"/>
              </a:ext>
            </a:extLst>
          </p:cNvPr>
          <p:cNvSpPr>
            <a:spLocks noGrp="1"/>
          </p:cNvSpPr>
          <p:nvPr>
            <p:ph type="body" sz="quarter" idx="12"/>
          </p:nvPr>
        </p:nvSpPr>
        <p:spPr/>
        <p:txBody>
          <a:bodyPr/>
          <a:lstStyle/>
          <a:p>
            <a:r>
              <a:rPr lang="en-US" dirty="0"/>
              <a:t>Takt Time (TT)</a:t>
            </a:r>
          </a:p>
        </p:txBody>
      </p:sp>
      <p:sp>
        <p:nvSpPr>
          <p:cNvPr id="6" name="Text Placeholder 5">
            <a:extLst>
              <a:ext uri="{FF2B5EF4-FFF2-40B4-BE49-F238E27FC236}">
                <a16:creationId xmlns:a16="http://schemas.microsoft.com/office/drawing/2014/main" id="{3CD63A81-2AAB-4633-B928-507F7E9A3172}"/>
              </a:ext>
            </a:extLst>
          </p:cNvPr>
          <p:cNvSpPr>
            <a:spLocks noGrp="1"/>
          </p:cNvSpPr>
          <p:nvPr>
            <p:ph type="body" sz="quarter" idx="17"/>
          </p:nvPr>
        </p:nvSpPr>
        <p:spPr>
          <a:xfrm>
            <a:off x="5191835" y="1573122"/>
            <a:ext cx="6799431" cy="2064155"/>
          </a:xfrm>
        </p:spPr>
        <p:txBody>
          <a:bodyPr/>
          <a:lstStyle/>
          <a:p>
            <a:r>
              <a:rPr lang="en-US" dirty="0"/>
              <a:t>Purchasing of Material, Production of Components and Final Assemblies, &amp; Delivery of Product, should occur at a pace known as </a:t>
            </a:r>
            <a:r>
              <a:rPr lang="en-US" dirty="0">
                <a:solidFill>
                  <a:schemeClr val="accent4"/>
                </a:solidFill>
              </a:rPr>
              <a:t>“Takt TIME”</a:t>
            </a:r>
            <a:r>
              <a:rPr lang="en-US" dirty="0"/>
              <a:t>.</a:t>
            </a:r>
          </a:p>
          <a:p>
            <a:endParaRPr lang="en-US" dirty="0"/>
          </a:p>
          <a:p>
            <a:r>
              <a:rPr lang="en-US" dirty="0">
                <a:solidFill>
                  <a:schemeClr val="accent4"/>
                </a:solidFill>
              </a:rPr>
              <a:t>“Takt” </a:t>
            </a:r>
            <a:r>
              <a:rPr lang="en-US" dirty="0"/>
              <a:t>is a German word which means </a:t>
            </a:r>
            <a:r>
              <a:rPr lang="en-US" dirty="0">
                <a:solidFill>
                  <a:schemeClr val="accent4"/>
                </a:solidFill>
              </a:rPr>
              <a:t>“beat” </a:t>
            </a:r>
            <a:r>
              <a:rPr lang="en-US" dirty="0"/>
              <a:t>or </a:t>
            </a:r>
            <a:r>
              <a:rPr lang="en-US" dirty="0">
                <a:solidFill>
                  <a:schemeClr val="accent4"/>
                </a:solidFill>
              </a:rPr>
              <a:t>“count”</a:t>
            </a:r>
            <a:r>
              <a:rPr lang="en-US" dirty="0"/>
              <a:t>.</a:t>
            </a:r>
          </a:p>
          <a:p>
            <a:endParaRPr lang="en-US" dirty="0"/>
          </a:p>
        </p:txBody>
      </p:sp>
      <p:sp>
        <p:nvSpPr>
          <p:cNvPr id="2" name="Rectangle 1">
            <a:extLst>
              <a:ext uri="{FF2B5EF4-FFF2-40B4-BE49-F238E27FC236}">
                <a16:creationId xmlns:a16="http://schemas.microsoft.com/office/drawing/2014/main" id="{3A274F3C-F0A2-4055-E0D5-29A066FDC4A8}"/>
              </a:ext>
            </a:extLst>
          </p:cNvPr>
          <p:cNvSpPr/>
          <p:nvPr/>
        </p:nvSpPr>
        <p:spPr>
          <a:xfrm>
            <a:off x="356301" y="4544223"/>
            <a:ext cx="4214948" cy="1380309"/>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mc:AlternateContent xmlns:mc="http://schemas.openxmlformats.org/markup-compatibility/2006" xmlns:a14="http://schemas.microsoft.com/office/drawing/2010/main">
        <mc:Choice Requires="a14">
          <p:sp>
            <p:nvSpPr>
              <p:cNvPr id="3" name="Picture Placeholder 3">
                <a:extLst>
                  <a:ext uri="{FF2B5EF4-FFF2-40B4-BE49-F238E27FC236}">
                    <a16:creationId xmlns:a16="http://schemas.microsoft.com/office/drawing/2014/main" id="{74B8798F-88DE-1FF5-4C48-DD5C920DB87C}"/>
                  </a:ext>
                </a:extLst>
              </p:cNvPr>
              <p:cNvSpPr txBox="1">
                <a:spLocks/>
              </p:cNvSpPr>
              <p:nvPr/>
            </p:nvSpPr>
            <p:spPr>
              <a:xfrm>
                <a:off x="520675" y="4795682"/>
                <a:ext cx="3886200" cy="877390"/>
              </a:xfrm>
              <a:prstGeom prst="rect">
                <a:avLst/>
              </a:prstGeom>
            </p:spPr>
            <p:txBody>
              <a:bodyPr vert="horz" lIns="91440" tIns="45720" rIns="91440" bIns="45720" rtlCol="0">
                <a:normAutofit/>
              </a:bodyPr>
              <a:lstStyle>
                <a:lvl1pPr marL="2222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ü"/>
                  <a:tabLst/>
                  <a:defRPr sz="1750" b="0" i="0" u="none" strike="noStrike" cap="none" spc="0" baseline="0">
                    <a:solidFill>
                      <a:schemeClr val="tx1"/>
                    </a:solidFill>
                    <a:uFillTx/>
                    <a:latin typeface="+mn-lt"/>
                    <a:ea typeface="Proxima Nova Medium" panose="02000506030000020004" pitchFamily="50" charset="0"/>
                    <a:cs typeface="Proxima Nova Medium" panose="02000506030000020004" pitchFamily="50" charset="0"/>
                    <a:sym typeface="Proxima Nova Medium"/>
                  </a:defRPr>
                </a:lvl1pPr>
                <a:lvl2pPr marL="527050" marR="0" indent="-222250" algn="l" defTabSz="228600" rtl="0" eaLnBrk="1" latinLnBrk="0" hangingPunct="1">
                  <a:lnSpc>
                    <a:spcPct val="102000"/>
                  </a:lnSpc>
                  <a:spcBef>
                    <a:spcPts val="0"/>
                  </a:spcBef>
                  <a:spcAft>
                    <a:spcPts val="900"/>
                  </a:spcAft>
                  <a:buClrTx/>
                  <a:buSzPct val="123000"/>
                  <a:buFont typeface="Arial" panose="020B0604020202020204" pitchFamily="34" charset="0"/>
                  <a:buChar char="•"/>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2pPr>
                <a:lvl3pPr marL="831850" marR="0" indent="-222250" algn="l" defTabSz="228600" rtl="0" eaLnBrk="1" latinLnBrk="0" hangingPunct="1">
                  <a:lnSpc>
                    <a:spcPct val="102000"/>
                  </a:lnSpc>
                  <a:spcBef>
                    <a:spcPts val="0"/>
                  </a:spcBef>
                  <a:spcAft>
                    <a:spcPts val="900"/>
                  </a:spcAft>
                  <a:buClrTx/>
                  <a:buSzPct val="123000"/>
                  <a:buFont typeface="Courier New" panose="02070309020205020404" pitchFamily="49" charset="0"/>
                  <a:buChar char="o"/>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3pPr>
                <a:lvl4pPr marL="11366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4pPr>
                <a:lvl5pPr marL="14414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Ø"/>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5pPr>
                <a:lvl6pPr marL="17462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6pPr>
                <a:lvl7pPr marL="20510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7pPr>
                <a:lvl8pPr marL="23558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8pPr>
                <a:lvl9pPr marL="26606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9pPr>
              </a:lstStyle>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b="1" i="1" kern="0" smtClean="0">
                          <a:latin typeface="Cambria Math" panose="02040503050406030204" pitchFamily="18" charset="0"/>
                        </a:rPr>
                        <m:t>𝑻𝒂𝒌𝒕</m:t>
                      </m:r>
                      <m:r>
                        <a:rPr lang="en-US" b="1" i="1" kern="0" smtClean="0">
                          <a:latin typeface="Cambria Math" panose="02040503050406030204" pitchFamily="18" charset="0"/>
                        </a:rPr>
                        <m:t> </m:t>
                      </m:r>
                      <m:r>
                        <a:rPr lang="en-US" b="1" i="1" kern="0" smtClean="0">
                          <a:latin typeface="Cambria Math" panose="02040503050406030204" pitchFamily="18" charset="0"/>
                        </a:rPr>
                        <m:t>𝑻𝒊𝒎𝒆</m:t>
                      </m:r>
                      <m:r>
                        <a:rPr lang="en-US" b="1" i="1" kern="0" smtClean="0">
                          <a:latin typeface="Cambria Math" panose="02040503050406030204" pitchFamily="18" charset="0"/>
                        </a:rPr>
                        <m:t>=</m:t>
                      </m:r>
                      <m:f>
                        <m:fPr>
                          <m:ctrlPr>
                            <a:rPr lang="en-US" b="1" i="1" kern="0" smtClean="0">
                              <a:latin typeface="Cambria Math" panose="02040503050406030204" pitchFamily="18" charset="0"/>
                            </a:rPr>
                          </m:ctrlPr>
                        </m:fPr>
                        <m:num>
                          <m:r>
                            <a:rPr lang="en-US" b="1" i="1" kern="0">
                              <a:latin typeface="Cambria Math" panose="02040503050406030204" pitchFamily="18" charset="0"/>
                            </a:rPr>
                            <m:t>𝑻𝒐𝒕𝒂𝒍</m:t>
                          </m:r>
                          <m:r>
                            <a:rPr lang="en-US" b="1" i="1" kern="0">
                              <a:latin typeface="Cambria Math" panose="02040503050406030204" pitchFamily="18" charset="0"/>
                            </a:rPr>
                            <m:t> </m:t>
                          </m:r>
                          <m:r>
                            <a:rPr lang="en-US" b="1" i="1" kern="0">
                              <a:latin typeface="Cambria Math" panose="02040503050406030204" pitchFamily="18" charset="0"/>
                            </a:rPr>
                            <m:t>𝑻𝒊𝒎𝒆</m:t>
                          </m:r>
                          <m:r>
                            <a:rPr lang="en-US" b="1" i="1" kern="0">
                              <a:latin typeface="Cambria Math" panose="02040503050406030204" pitchFamily="18" charset="0"/>
                            </a:rPr>
                            <m:t> </m:t>
                          </m:r>
                          <m:r>
                            <a:rPr lang="en-US" b="1" i="1" kern="0">
                              <a:latin typeface="Cambria Math" panose="02040503050406030204" pitchFamily="18" charset="0"/>
                            </a:rPr>
                            <m:t>𝑨𝒗𝒂𝒊𝒍𝒂𝒃𝒍𝒆</m:t>
                          </m:r>
                        </m:num>
                        <m:den>
                          <m:r>
                            <a:rPr lang="en-US" b="1" i="1" kern="0" smtClean="0">
                              <a:latin typeface="Cambria Math" panose="02040503050406030204" pitchFamily="18" charset="0"/>
                            </a:rPr>
                            <m:t>𝑪𝒖𝒔𝒕𝒐𝒎𝒆𝒓</m:t>
                          </m:r>
                          <m:r>
                            <a:rPr lang="en-US" b="1" i="1" kern="0" smtClean="0">
                              <a:latin typeface="Cambria Math" panose="02040503050406030204" pitchFamily="18" charset="0"/>
                            </a:rPr>
                            <m:t> </m:t>
                          </m:r>
                          <m:r>
                            <a:rPr lang="en-US" b="1" i="1" kern="0" smtClean="0">
                              <a:latin typeface="Cambria Math" panose="02040503050406030204" pitchFamily="18" charset="0"/>
                            </a:rPr>
                            <m:t>𝑫𝒆𝒎𝒂𝒏𝒅</m:t>
                          </m:r>
                        </m:den>
                      </m:f>
                    </m:oMath>
                  </m:oMathPara>
                </a14:m>
                <a:endParaRPr lang="en-US" b="1" kern="0" dirty="0"/>
              </a:p>
            </p:txBody>
          </p:sp>
        </mc:Choice>
        <mc:Fallback xmlns="">
          <p:sp>
            <p:nvSpPr>
              <p:cNvPr id="3" name="Picture Placeholder 3">
                <a:extLst>
                  <a:ext uri="{FF2B5EF4-FFF2-40B4-BE49-F238E27FC236}">
                    <a16:creationId xmlns:a16="http://schemas.microsoft.com/office/drawing/2014/main" id="{74B8798F-88DE-1FF5-4C48-DD5C920DB87C}"/>
                  </a:ext>
                </a:extLst>
              </p:cNvPr>
              <p:cNvSpPr txBox="1">
                <a:spLocks noRot="1" noChangeAspect="1" noMove="1" noResize="1" noEditPoints="1" noAdjustHandles="1" noChangeArrowheads="1" noChangeShapeType="1" noTextEdit="1"/>
              </p:cNvSpPr>
              <p:nvPr/>
            </p:nvSpPr>
            <p:spPr>
              <a:xfrm>
                <a:off x="520675" y="4795682"/>
                <a:ext cx="3886200" cy="877390"/>
              </a:xfrm>
              <a:prstGeom prst="rect">
                <a:avLst/>
              </a:prstGeom>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F05790F-6A96-D5A4-55E9-C39AB9AFEC78}"/>
              </a:ext>
            </a:extLst>
          </p:cNvPr>
          <p:cNvPicPr>
            <a:picLocks noChangeAspect="1"/>
          </p:cNvPicPr>
          <p:nvPr/>
        </p:nvPicPr>
        <p:blipFill rotWithShape="1">
          <a:blip r:embed="rId3">
            <a:grayscl/>
          </a:blip>
          <a:srcRect r="63717"/>
          <a:stretch/>
        </p:blipFill>
        <p:spPr>
          <a:xfrm>
            <a:off x="694302" y="1350026"/>
            <a:ext cx="3538945"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33295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53EB5-6E4F-8E57-2A00-4B6BF09DBC5C}"/>
              </a:ext>
            </a:extLst>
          </p:cNvPr>
          <p:cNvSpPr>
            <a:spLocks noGrp="1"/>
          </p:cNvSpPr>
          <p:nvPr>
            <p:ph type="body" sz="quarter" idx="10"/>
          </p:nvPr>
        </p:nvSpPr>
        <p:spPr/>
        <p:txBody>
          <a:bodyPr>
            <a:normAutofit fontScale="85000" lnSpcReduction="20000"/>
          </a:bodyPr>
          <a:lstStyle/>
          <a:p>
            <a:r>
              <a:rPr lang="en-US" dirty="0"/>
              <a:t>Production Smoothing</a:t>
            </a:r>
          </a:p>
        </p:txBody>
      </p:sp>
      <p:grpSp>
        <p:nvGrpSpPr>
          <p:cNvPr id="17" name="Group 16">
            <a:extLst>
              <a:ext uri="{FF2B5EF4-FFF2-40B4-BE49-F238E27FC236}">
                <a16:creationId xmlns:a16="http://schemas.microsoft.com/office/drawing/2014/main" id="{9C8FBDD9-2407-6AEC-D9E9-D19D6FB30205}"/>
              </a:ext>
            </a:extLst>
          </p:cNvPr>
          <p:cNvGrpSpPr/>
          <p:nvPr/>
        </p:nvGrpSpPr>
        <p:grpSpPr>
          <a:xfrm>
            <a:off x="1993673" y="1933303"/>
            <a:ext cx="8447903" cy="3553097"/>
            <a:chOff x="2180908" y="2325189"/>
            <a:chExt cx="8447903" cy="3553097"/>
          </a:xfrm>
        </p:grpSpPr>
        <p:sp>
          <p:nvSpPr>
            <p:cNvPr id="16" name="Rectangle 15">
              <a:extLst>
                <a:ext uri="{FF2B5EF4-FFF2-40B4-BE49-F238E27FC236}">
                  <a16:creationId xmlns:a16="http://schemas.microsoft.com/office/drawing/2014/main" id="{2C6352C7-8AF5-23A6-47DD-8940733193E6}"/>
                </a:ext>
              </a:extLst>
            </p:cNvPr>
            <p:cNvSpPr/>
            <p:nvPr/>
          </p:nvSpPr>
          <p:spPr>
            <a:xfrm>
              <a:off x="2180908" y="2325189"/>
              <a:ext cx="8447903" cy="355309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5" name="Group 14">
              <a:extLst>
                <a:ext uri="{FF2B5EF4-FFF2-40B4-BE49-F238E27FC236}">
                  <a16:creationId xmlns:a16="http://schemas.microsoft.com/office/drawing/2014/main" id="{181209E9-16BB-7E45-5472-E32494CE6943}"/>
                </a:ext>
              </a:extLst>
            </p:cNvPr>
            <p:cNvGrpSpPr/>
            <p:nvPr/>
          </p:nvGrpSpPr>
          <p:grpSpPr>
            <a:xfrm>
              <a:off x="2331334" y="2575356"/>
              <a:ext cx="8264412" cy="3052763"/>
              <a:chOff x="687388" y="2209800"/>
              <a:chExt cx="8264412" cy="3052763"/>
            </a:xfrm>
          </p:grpSpPr>
          <p:sp>
            <p:nvSpPr>
              <p:cNvPr id="4" name="Line 5">
                <a:extLst>
                  <a:ext uri="{FF2B5EF4-FFF2-40B4-BE49-F238E27FC236}">
                    <a16:creationId xmlns:a16="http://schemas.microsoft.com/office/drawing/2014/main" id="{D35705B0-FB82-8CC5-9AEF-983447A10095}"/>
                  </a:ext>
                </a:extLst>
              </p:cNvPr>
              <p:cNvSpPr>
                <a:spLocks noChangeShapeType="1"/>
              </p:cNvSpPr>
              <p:nvPr/>
            </p:nvSpPr>
            <p:spPr bwMode="auto">
              <a:xfrm>
                <a:off x="1373188" y="2663825"/>
                <a:ext cx="0" cy="20574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5" name="Line 6">
                <a:extLst>
                  <a:ext uri="{FF2B5EF4-FFF2-40B4-BE49-F238E27FC236}">
                    <a16:creationId xmlns:a16="http://schemas.microsoft.com/office/drawing/2014/main" id="{ED6E737B-78DC-2BEB-B7B7-B498347AA6E9}"/>
                  </a:ext>
                </a:extLst>
              </p:cNvPr>
              <p:cNvSpPr>
                <a:spLocks noChangeShapeType="1"/>
              </p:cNvSpPr>
              <p:nvPr/>
            </p:nvSpPr>
            <p:spPr bwMode="auto">
              <a:xfrm>
                <a:off x="1373188" y="4721225"/>
                <a:ext cx="46482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6" name="Line 7">
                <a:extLst>
                  <a:ext uri="{FF2B5EF4-FFF2-40B4-BE49-F238E27FC236}">
                    <a16:creationId xmlns:a16="http://schemas.microsoft.com/office/drawing/2014/main" id="{82F08FC6-DD43-1BE2-F370-7FA947B79AF3}"/>
                  </a:ext>
                </a:extLst>
              </p:cNvPr>
              <p:cNvSpPr>
                <a:spLocks noChangeShapeType="1"/>
              </p:cNvSpPr>
              <p:nvPr/>
            </p:nvSpPr>
            <p:spPr bwMode="auto">
              <a:xfrm>
                <a:off x="1373188" y="3273425"/>
                <a:ext cx="4267200" cy="0"/>
              </a:xfrm>
              <a:prstGeom prst="line">
                <a:avLst/>
              </a:prstGeom>
              <a:noFill/>
              <a:ln w="19050">
                <a:solidFill>
                  <a:srgbClr val="0029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7" name="Freeform 8">
                <a:extLst>
                  <a:ext uri="{FF2B5EF4-FFF2-40B4-BE49-F238E27FC236}">
                    <a16:creationId xmlns:a16="http://schemas.microsoft.com/office/drawing/2014/main" id="{1D9BFE37-E17B-FED4-27A4-66D0DC5F5439}"/>
                  </a:ext>
                </a:extLst>
              </p:cNvPr>
              <p:cNvSpPr>
                <a:spLocks/>
              </p:cNvSpPr>
              <p:nvPr/>
            </p:nvSpPr>
            <p:spPr bwMode="auto">
              <a:xfrm>
                <a:off x="1662113" y="2895600"/>
                <a:ext cx="3886200" cy="838200"/>
              </a:xfrm>
              <a:custGeom>
                <a:avLst/>
                <a:gdLst>
                  <a:gd name="T0" fmla="*/ 0 w 2448"/>
                  <a:gd name="T1" fmla="*/ 2147483646 h 528"/>
                  <a:gd name="T2" fmla="*/ 2147483646 w 2448"/>
                  <a:gd name="T3" fmla="*/ 0 h 528"/>
                  <a:gd name="T4" fmla="*/ 2147483646 w 2448"/>
                  <a:gd name="T5" fmla="*/ 2147483646 h 528"/>
                  <a:gd name="T6" fmla="*/ 2147483646 w 2448"/>
                  <a:gd name="T7" fmla="*/ 2147483646 h 528"/>
                  <a:gd name="T8" fmla="*/ 2147483646 w 2448"/>
                  <a:gd name="T9" fmla="*/ 2147483646 h 528"/>
                  <a:gd name="T10" fmla="*/ 2147483646 w 2448"/>
                  <a:gd name="T11" fmla="*/ 2147483646 h 528"/>
                  <a:gd name="T12" fmla="*/ 2147483646 w 2448"/>
                  <a:gd name="T13" fmla="*/ 2147483646 h 528"/>
                  <a:gd name="T14" fmla="*/ 2147483646 w 2448"/>
                  <a:gd name="T15" fmla="*/ 2147483646 h 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48" h="528">
                    <a:moveTo>
                      <a:pt x="0" y="528"/>
                    </a:moveTo>
                    <a:lnTo>
                      <a:pt x="384" y="0"/>
                    </a:lnTo>
                    <a:lnTo>
                      <a:pt x="720" y="528"/>
                    </a:lnTo>
                    <a:lnTo>
                      <a:pt x="1200" y="384"/>
                    </a:lnTo>
                    <a:lnTo>
                      <a:pt x="1488" y="48"/>
                    </a:lnTo>
                    <a:lnTo>
                      <a:pt x="1728" y="336"/>
                    </a:lnTo>
                    <a:lnTo>
                      <a:pt x="2016" y="48"/>
                    </a:lnTo>
                    <a:lnTo>
                      <a:pt x="2448" y="432"/>
                    </a:lnTo>
                  </a:path>
                </a:pathLst>
              </a:cu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8" name="Line 9">
                <a:extLst>
                  <a:ext uri="{FF2B5EF4-FFF2-40B4-BE49-F238E27FC236}">
                    <a16:creationId xmlns:a16="http://schemas.microsoft.com/office/drawing/2014/main" id="{43A1C81B-DE9B-38E7-566F-49AD8BAED0E9}"/>
                  </a:ext>
                </a:extLst>
              </p:cNvPr>
              <p:cNvSpPr>
                <a:spLocks noChangeShapeType="1"/>
              </p:cNvSpPr>
              <p:nvPr/>
            </p:nvSpPr>
            <p:spPr bwMode="auto">
              <a:xfrm flipV="1">
                <a:off x="992188" y="2892425"/>
                <a:ext cx="0" cy="7620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9" name="Line 10">
                <a:extLst>
                  <a:ext uri="{FF2B5EF4-FFF2-40B4-BE49-F238E27FC236}">
                    <a16:creationId xmlns:a16="http://schemas.microsoft.com/office/drawing/2014/main" id="{A79808F5-B169-355D-5EBA-5063BDF8461D}"/>
                  </a:ext>
                </a:extLst>
              </p:cNvPr>
              <p:cNvSpPr>
                <a:spLocks noChangeShapeType="1"/>
              </p:cNvSpPr>
              <p:nvPr/>
            </p:nvSpPr>
            <p:spPr bwMode="auto">
              <a:xfrm>
                <a:off x="3200400" y="5026025"/>
                <a:ext cx="9906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0" name="Text Box 11">
                <a:extLst>
                  <a:ext uri="{FF2B5EF4-FFF2-40B4-BE49-F238E27FC236}">
                    <a16:creationId xmlns:a16="http://schemas.microsoft.com/office/drawing/2014/main" id="{B551D9B1-2AE5-0024-FD20-C7DE4BC9EE22}"/>
                  </a:ext>
                </a:extLst>
              </p:cNvPr>
              <p:cNvSpPr txBox="1">
                <a:spLocks noChangeArrowheads="1"/>
              </p:cNvSpPr>
              <p:nvPr/>
            </p:nvSpPr>
            <p:spPr bwMode="auto">
              <a:xfrm>
                <a:off x="687388" y="3733800"/>
                <a:ext cx="7508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Qty.</a:t>
                </a:r>
              </a:p>
            </p:txBody>
          </p:sp>
          <p:sp>
            <p:nvSpPr>
              <p:cNvPr id="11" name="Text Box 12">
                <a:extLst>
                  <a:ext uri="{FF2B5EF4-FFF2-40B4-BE49-F238E27FC236}">
                    <a16:creationId xmlns:a16="http://schemas.microsoft.com/office/drawing/2014/main" id="{2ED0841D-70E3-C325-56E0-0FA75670B4A4}"/>
                  </a:ext>
                </a:extLst>
              </p:cNvPr>
              <p:cNvSpPr txBox="1">
                <a:spLocks noChangeArrowheads="1"/>
              </p:cNvSpPr>
              <p:nvPr/>
            </p:nvSpPr>
            <p:spPr bwMode="auto">
              <a:xfrm>
                <a:off x="2362200" y="4800600"/>
                <a:ext cx="849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Time</a:t>
                </a:r>
              </a:p>
            </p:txBody>
          </p:sp>
          <p:sp>
            <p:nvSpPr>
              <p:cNvPr id="12" name="Text Box 13">
                <a:extLst>
                  <a:ext uri="{FF2B5EF4-FFF2-40B4-BE49-F238E27FC236}">
                    <a16:creationId xmlns:a16="http://schemas.microsoft.com/office/drawing/2014/main" id="{379FBC8E-8835-3272-A629-467FB54B096A}"/>
                  </a:ext>
                </a:extLst>
              </p:cNvPr>
              <p:cNvSpPr txBox="1">
                <a:spLocks noChangeArrowheads="1"/>
              </p:cNvSpPr>
              <p:nvPr/>
            </p:nvSpPr>
            <p:spPr bwMode="auto">
              <a:xfrm>
                <a:off x="3048000" y="2209800"/>
                <a:ext cx="2733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Customer Demand</a:t>
                </a:r>
              </a:p>
            </p:txBody>
          </p:sp>
          <p:sp>
            <p:nvSpPr>
              <p:cNvPr id="13" name="Line 14">
                <a:extLst>
                  <a:ext uri="{FF2B5EF4-FFF2-40B4-BE49-F238E27FC236}">
                    <a16:creationId xmlns:a16="http://schemas.microsoft.com/office/drawing/2014/main" id="{32642E98-F428-F425-0B76-B954AC4737F7}"/>
                  </a:ext>
                </a:extLst>
              </p:cNvPr>
              <p:cNvSpPr>
                <a:spLocks noChangeShapeType="1"/>
              </p:cNvSpPr>
              <p:nvPr/>
            </p:nvSpPr>
            <p:spPr bwMode="auto">
              <a:xfrm flipH="1">
                <a:off x="2592388" y="2663825"/>
                <a:ext cx="531812" cy="3810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 name="Text Box 15">
                <a:extLst>
                  <a:ext uri="{FF2B5EF4-FFF2-40B4-BE49-F238E27FC236}">
                    <a16:creationId xmlns:a16="http://schemas.microsoft.com/office/drawing/2014/main" id="{F80EE680-C37A-A683-22A0-FB1C3B72C959}"/>
                  </a:ext>
                </a:extLst>
              </p:cNvPr>
              <p:cNvSpPr txBox="1">
                <a:spLocks noChangeArrowheads="1"/>
              </p:cNvSpPr>
              <p:nvPr/>
            </p:nvSpPr>
            <p:spPr bwMode="auto">
              <a:xfrm>
                <a:off x="4414837" y="3934896"/>
                <a:ext cx="4536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dirty="0">
                    <a:solidFill>
                      <a:prstClr val="black"/>
                    </a:solidFill>
                    <a:latin typeface="Proxima Nova Alt Rg" panose="02000506030000020004" pitchFamily="50" charset="0"/>
                  </a:rPr>
                  <a:t>    Avg. Daily Demand = Target Production</a:t>
                </a:r>
              </a:p>
            </p:txBody>
          </p:sp>
        </p:grpSp>
      </p:grpSp>
    </p:spTree>
    <p:extLst>
      <p:ext uri="{BB962C8B-B14F-4D97-AF65-F5344CB8AC3E}">
        <p14:creationId xmlns:p14="http://schemas.microsoft.com/office/powerpoint/2010/main" val="30285534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61C04-B9D4-2FF7-6005-5B017177EFB2}"/>
              </a:ext>
            </a:extLst>
          </p:cNvPr>
          <p:cNvSpPr>
            <a:spLocks noGrp="1"/>
          </p:cNvSpPr>
          <p:nvPr>
            <p:ph type="body" sz="quarter" idx="12"/>
          </p:nvPr>
        </p:nvSpPr>
        <p:spPr/>
        <p:txBody>
          <a:bodyPr>
            <a:normAutofit fontScale="92500"/>
          </a:bodyPr>
          <a:lstStyle/>
          <a:p>
            <a:r>
              <a:rPr lang="en-US" dirty="0"/>
              <a:t>Takt Time Calculation</a:t>
            </a:r>
          </a:p>
        </p:txBody>
      </p:sp>
      <p:sp>
        <p:nvSpPr>
          <p:cNvPr id="3" name="Content Placeholder 2">
            <a:extLst>
              <a:ext uri="{FF2B5EF4-FFF2-40B4-BE49-F238E27FC236}">
                <a16:creationId xmlns:a16="http://schemas.microsoft.com/office/drawing/2014/main" id="{17E556BB-D9AA-5C94-F13B-971E1C46DA1C}"/>
              </a:ext>
            </a:extLst>
          </p:cNvPr>
          <p:cNvSpPr>
            <a:spLocks noGrp="1"/>
          </p:cNvSpPr>
          <p:nvPr>
            <p:ph type="body" sz="quarter" idx="17"/>
          </p:nvPr>
        </p:nvSpPr>
        <p:spPr>
          <a:xfrm>
            <a:off x="5191835" y="1573122"/>
            <a:ext cx="6799431" cy="1789464"/>
          </a:xfrm>
        </p:spPr>
        <p:txBody>
          <a:bodyPr/>
          <a:lstStyle/>
          <a:p>
            <a:r>
              <a:rPr lang="en-US" dirty="0"/>
              <a:t>The pace we need to produce components or final assemblies to meet “Customer Demand”</a:t>
            </a:r>
          </a:p>
          <a:p>
            <a:r>
              <a:rPr lang="en-US" dirty="0"/>
              <a:t>Usually expressed as seconds per units</a:t>
            </a:r>
          </a:p>
          <a:p>
            <a:r>
              <a:rPr lang="en-US" dirty="0"/>
              <a:t>Takt Time and Cycle Time are typically </a:t>
            </a:r>
            <a:r>
              <a:rPr lang="en-US" b="1" u="sng" dirty="0"/>
              <a:t>NOT</a:t>
            </a:r>
            <a:r>
              <a:rPr lang="en-US" dirty="0"/>
              <a:t> the same</a:t>
            </a:r>
          </a:p>
          <a:p>
            <a:endParaRPr lang="en-US" dirty="0"/>
          </a:p>
        </p:txBody>
      </p:sp>
      <p:sp>
        <p:nvSpPr>
          <p:cNvPr id="6" name="Rectangle 5">
            <a:extLst>
              <a:ext uri="{FF2B5EF4-FFF2-40B4-BE49-F238E27FC236}">
                <a16:creationId xmlns:a16="http://schemas.microsoft.com/office/drawing/2014/main" id="{DB88B947-304D-3032-CCDA-DEEA2CA3E792}"/>
              </a:ext>
            </a:extLst>
          </p:cNvPr>
          <p:cNvSpPr/>
          <p:nvPr/>
        </p:nvSpPr>
        <p:spPr>
          <a:xfrm>
            <a:off x="356301" y="4544223"/>
            <a:ext cx="4214948" cy="1380309"/>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9FDF4B4B-D5FC-176E-2C65-D382B08DE77C}"/>
              </a:ext>
            </a:extLst>
          </p:cNvPr>
          <p:cNvPicPr>
            <a:picLocks noChangeAspect="1"/>
          </p:cNvPicPr>
          <p:nvPr/>
        </p:nvPicPr>
        <p:blipFill rotWithShape="1">
          <a:blip r:embed="rId3">
            <a:grayscl/>
          </a:blip>
          <a:srcRect r="63717"/>
          <a:stretch/>
        </p:blipFill>
        <p:spPr>
          <a:xfrm>
            <a:off x="694302" y="1350026"/>
            <a:ext cx="3538945"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4" name="Picture Placeholder 3">
                <a:extLst>
                  <a:ext uri="{FF2B5EF4-FFF2-40B4-BE49-F238E27FC236}">
                    <a16:creationId xmlns:a16="http://schemas.microsoft.com/office/drawing/2014/main" id="{5262E6CF-913F-6B01-E496-1268C745236F}"/>
                  </a:ext>
                </a:extLst>
              </p:cNvPr>
              <p:cNvSpPr>
                <a:spLocks noGrp="1"/>
              </p:cNvSpPr>
              <p:nvPr>
                <p:ph type="pic" sz="quarter" idx="11"/>
              </p:nvPr>
            </p:nvSpPr>
            <p:spPr>
              <a:xfrm>
                <a:off x="457612" y="4795682"/>
                <a:ext cx="3886200" cy="877390"/>
              </a:xfrm>
            </p:spPr>
            <p:txBody>
              <a:bodyPr/>
              <a:lstStyle/>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𝑻𝒂𝒌𝒕</m:t>
                      </m:r>
                      <m:r>
                        <a:rPr lang="en-US" b="1" i="1" smtClean="0">
                          <a:latin typeface="Cambria Math" panose="02040503050406030204" pitchFamily="18" charset="0"/>
                        </a:rPr>
                        <m:t> </m:t>
                      </m:r>
                      <m:r>
                        <a:rPr lang="en-US" b="1" i="1" smtClean="0">
                          <a:latin typeface="Cambria Math" panose="02040503050406030204" pitchFamily="18" charset="0"/>
                        </a:rPr>
                        <m:t>𝑻𝒊𝒎𝒆</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a:latin typeface="Cambria Math" panose="02040503050406030204" pitchFamily="18" charset="0"/>
                            </a:rPr>
                            <m:t>𝑻𝒐𝒕𝒂𝒍</m:t>
                          </m:r>
                          <m:r>
                            <a:rPr lang="en-US" b="1" i="1">
                              <a:latin typeface="Cambria Math" panose="02040503050406030204" pitchFamily="18" charset="0"/>
                            </a:rPr>
                            <m:t> </m:t>
                          </m:r>
                          <m:r>
                            <a:rPr lang="en-US" b="1" i="1">
                              <a:latin typeface="Cambria Math" panose="02040503050406030204" pitchFamily="18" charset="0"/>
                            </a:rPr>
                            <m:t>𝑻𝒊𝒎𝒆</m:t>
                          </m:r>
                          <m:r>
                            <a:rPr lang="en-US" b="1" i="1">
                              <a:latin typeface="Cambria Math" panose="02040503050406030204" pitchFamily="18" charset="0"/>
                            </a:rPr>
                            <m:t> </m:t>
                          </m:r>
                          <m:r>
                            <a:rPr lang="en-US" b="1" i="1">
                              <a:latin typeface="Cambria Math" panose="02040503050406030204" pitchFamily="18" charset="0"/>
                            </a:rPr>
                            <m:t>𝑨𝒗𝒂𝒊𝒍𝒂𝒃𝒍𝒆</m:t>
                          </m:r>
                        </m:num>
                        <m:den>
                          <m:r>
                            <a:rPr lang="en-US" b="1" i="1" smtClean="0">
                              <a:latin typeface="Cambria Math" panose="02040503050406030204" pitchFamily="18" charset="0"/>
                            </a:rPr>
                            <m:t>𝑪𝒖𝒔𝒕𝒐𝒎𝒆𝒓</m:t>
                          </m:r>
                          <m:r>
                            <a:rPr lang="en-US" b="1" i="1" smtClean="0">
                              <a:latin typeface="Cambria Math" panose="02040503050406030204" pitchFamily="18" charset="0"/>
                            </a:rPr>
                            <m:t> </m:t>
                          </m:r>
                          <m:r>
                            <a:rPr lang="en-US" b="1" i="1" smtClean="0">
                              <a:latin typeface="Cambria Math" panose="02040503050406030204" pitchFamily="18" charset="0"/>
                            </a:rPr>
                            <m:t>𝑫𝒆𝒎𝒂𝒏𝒅</m:t>
                          </m:r>
                        </m:den>
                      </m:f>
                    </m:oMath>
                  </m:oMathPara>
                </a14:m>
                <a:endParaRPr lang="en-US" b="1" dirty="0"/>
              </a:p>
            </p:txBody>
          </p:sp>
        </mc:Choice>
        <mc:Fallback xmlns="">
          <p:sp>
            <p:nvSpPr>
              <p:cNvPr id="4" name="Picture Placeholder 3">
                <a:extLst>
                  <a:ext uri="{FF2B5EF4-FFF2-40B4-BE49-F238E27FC236}">
                    <a16:creationId xmlns:a16="http://schemas.microsoft.com/office/drawing/2014/main" id="{5262E6CF-913F-6B01-E496-1268C745236F}"/>
                  </a:ext>
                </a:extLst>
              </p:cNvPr>
              <p:cNvSpPr>
                <a:spLocks noGrp="1" noRot="1" noChangeAspect="1" noMove="1" noResize="1" noEditPoints="1" noAdjustHandles="1" noChangeArrowheads="1" noChangeShapeType="1" noTextEdit="1"/>
              </p:cNvSpPr>
              <p:nvPr>
                <p:ph type="pic" sz="quarter" idx="11"/>
              </p:nvPr>
            </p:nvSpPr>
            <p:spPr>
              <a:xfrm>
                <a:off x="457612" y="4795682"/>
                <a:ext cx="3886200" cy="877390"/>
              </a:xfr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94852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49504-CED0-FBA3-3ACF-EBA3F911CB43}"/>
              </a:ext>
            </a:extLst>
          </p:cNvPr>
          <p:cNvSpPr>
            <a:spLocks noGrp="1"/>
          </p:cNvSpPr>
          <p:nvPr>
            <p:ph type="body" sz="quarter" idx="10"/>
          </p:nvPr>
        </p:nvSpPr>
        <p:spPr/>
        <p:txBody>
          <a:bodyPr>
            <a:normAutofit fontScale="85000" lnSpcReduction="20000"/>
          </a:bodyPr>
          <a:lstStyle/>
          <a:p>
            <a:r>
              <a:rPr lang="en-US" dirty="0"/>
              <a:t>Takt Time</a:t>
            </a:r>
          </a:p>
        </p:txBody>
      </p:sp>
      <p:grpSp>
        <p:nvGrpSpPr>
          <p:cNvPr id="6" name="Group 5">
            <a:extLst>
              <a:ext uri="{FF2B5EF4-FFF2-40B4-BE49-F238E27FC236}">
                <a16:creationId xmlns:a16="http://schemas.microsoft.com/office/drawing/2014/main" id="{A061362C-937A-501B-185E-8F8E97E856F8}"/>
              </a:ext>
            </a:extLst>
          </p:cNvPr>
          <p:cNvGrpSpPr/>
          <p:nvPr/>
        </p:nvGrpSpPr>
        <p:grpSpPr>
          <a:xfrm>
            <a:off x="1310639" y="1680754"/>
            <a:ext cx="9749246" cy="4401596"/>
            <a:chOff x="1767839" y="1689463"/>
            <a:chExt cx="9749246" cy="4401596"/>
          </a:xfrm>
        </p:grpSpPr>
        <p:sp>
          <p:nvSpPr>
            <p:cNvPr id="5" name="Rectangle 4">
              <a:extLst>
                <a:ext uri="{FF2B5EF4-FFF2-40B4-BE49-F238E27FC236}">
                  <a16:creationId xmlns:a16="http://schemas.microsoft.com/office/drawing/2014/main" id="{37A9FF44-7B9C-E223-3BBB-8FB2A26DE857}"/>
                </a:ext>
              </a:extLst>
            </p:cNvPr>
            <p:cNvSpPr/>
            <p:nvPr/>
          </p:nvSpPr>
          <p:spPr>
            <a:xfrm>
              <a:off x="1767839" y="1689463"/>
              <a:ext cx="9749246" cy="440159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 Box 6">
              <a:extLst>
                <a:ext uri="{FF2B5EF4-FFF2-40B4-BE49-F238E27FC236}">
                  <a16:creationId xmlns:a16="http://schemas.microsoft.com/office/drawing/2014/main" id="{FA6C4A08-1BDD-B3AE-C23B-F39B5AD53980}"/>
                </a:ext>
              </a:extLst>
            </p:cNvPr>
            <p:cNvSpPr txBox="1">
              <a:spLocks noChangeArrowheads="1"/>
            </p:cNvSpPr>
            <p:nvPr/>
          </p:nvSpPr>
          <p:spPr bwMode="auto">
            <a:xfrm>
              <a:off x="2413362" y="1781992"/>
              <a:ext cx="84582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30588" algn="l"/>
                  <a:tab pos="3657600" algn="l"/>
                </a:tabLst>
                <a:defRPr>
                  <a:solidFill>
                    <a:schemeClr val="tx1"/>
                  </a:solidFill>
                  <a:latin typeface="Calibri" panose="020F0502020204030204" pitchFamily="34" charset="0"/>
                </a:defRPr>
              </a:lvl1pPr>
              <a:lvl2pPr marL="742950" indent="-285750">
                <a:tabLst>
                  <a:tab pos="3430588" algn="l"/>
                  <a:tab pos="3657600" algn="l"/>
                </a:tabLst>
                <a:defRPr>
                  <a:solidFill>
                    <a:schemeClr val="tx1"/>
                  </a:solidFill>
                  <a:latin typeface="Calibri" panose="020F0502020204030204" pitchFamily="34" charset="0"/>
                </a:defRPr>
              </a:lvl2pPr>
              <a:lvl3pPr marL="1143000" indent="-228600">
                <a:tabLst>
                  <a:tab pos="3430588" algn="l"/>
                  <a:tab pos="3657600" algn="l"/>
                </a:tabLst>
                <a:defRPr>
                  <a:solidFill>
                    <a:schemeClr val="tx1"/>
                  </a:solidFill>
                  <a:latin typeface="Calibri" panose="020F0502020204030204" pitchFamily="34" charset="0"/>
                </a:defRPr>
              </a:lvl3pPr>
              <a:lvl4pPr marL="1600200" indent="-228600">
                <a:tabLst>
                  <a:tab pos="3430588" algn="l"/>
                  <a:tab pos="3657600" algn="l"/>
                </a:tabLst>
                <a:defRPr>
                  <a:solidFill>
                    <a:schemeClr val="tx1"/>
                  </a:solidFill>
                  <a:latin typeface="Calibri" panose="020F0502020204030204" pitchFamily="34" charset="0"/>
                </a:defRPr>
              </a:lvl4pPr>
              <a:lvl5pPr marL="2057400" indent="-228600">
                <a:tabLst>
                  <a:tab pos="3430588" algn="l"/>
                  <a:tab pos="3657600" algn="l"/>
                </a:tabLst>
                <a:defRPr>
                  <a:solidFill>
                    <a:schemeClr val="tx1"/>
                  </a:solidFill>
                  <a:latin typeface="Calibri" panose="020F0502020204030204" pitchFamily="34" charset="0"/>
                </a:defRPr>
              </a:lvl5pPr>
              <a:lvl6pPr marL="25146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6pPr>
              <a:lvl7pPr marL="29718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7pPr>
              <a:lvl8pPr marL="34290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8pPr>
              <a:lvl9pPr marL="38862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____ Hours Available/Shift	=	____  Minutes Available / Shift</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(minus)	-	____ Minutes for Break Time</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(minus)	-	____ Minutes for Clean Up</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(minus)	-	____ Minutes for Other (Meetings, etc....)</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TOTAL  :		____ Available Minutes / Shift</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or		____ </a:t>
              </a:r>
              <a:r>
                <a:rPr lang="en-US" altLang="en-US" sz="2000" b="1" dirty="0">
                  <a:solidFill>
                    <a:prstClr val="black"/>
                  </a:solidFill>
                  <a:latin typeface="Proxima Nova Alt Rg" panose="02000506030000020004" pitchFamily="50" charset="0"/>
                </a:rPr>
                <a:t>Seconds / Shift</a:t>
              </a:r>
            </a:p>
            <a:p>
              <a:pPr defTabSz="457200" eaLnBrk="0" fontAlgn="base" hangingPunct="0">
                <a:spcBef>
                  <a:spcPct val="0"/>
                </a:spcBef>
                <a:spcAft>
                  <a:spcPct val="0"/>
                </a:spcAft>
              </a:pPr>
              <a:endParaRPr lang="en-US" altLang="en-US" sz="2000" b="1" dirty="0">
                <a:solidFill>
                  <a:prstClr val="black"/>
                </a:solidFill>
                <a:latin typeface="Proxima Nova Alt Rg" panose="02000506030000020004" pitchFamily="50" charset="0"/>
              </a:endParaRP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______ Seconds/Shift x  ____ No. Shifts/Day =  ______ Seconds / Day    	        </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a:t>
              </a:r>
            </a:p>
            <a:p>
              <a:pPr defTabSz="457200" eaLnBrk="0" fontAlgn="base" hangingPunct="0">
                <a:lnSpc>
                  <a:spcPct val="80000"/>
                </a:lnSpc>
                <a:spcBef>
                  <a:spcPct val="0"/>
                </a:spcBef>
                <a:spcAft>
                  <a:spcPct val="0"/>
                </a:spcAft>
              </a:pPr>
              <a:r>
                <a:rPr lang="en-US" altLang="en-US" sz="2000" dirty="0">
                  <a:solidFill>
                    <a:prstClr val="black"/>
                  </a:solidFill>
                  <a:latin typeface="Proxima Nova Alt Rg" panose="02000506030000020004" pitchFamily="50" charset="0"/>
                </a:rPr>
                <a:t>                            Total Time Available                 </a:t>
              </a:r>
              <a:r>
                <a:rPr lang="en-US" altLang="en-US" sz="2000" dirty="0">
                  <a:solidFill>
                    <a:srgbClr val="003399"/>
                  </a:solidFill>
                  <a:latin typeface="Proxima Nova Alt Rg" panose="02000506030000020004" pitchFamily="50" charset="0"/>
                </a:rPr>
                <a:t>  </a:t>
              </a:r>
              <a:r>
                <a:rPr lang="en-US" altLang="en-US" sz="2000" dirty="0">
                  <a:solidFill>
                    <a:srgbClr val="AB5326"/>
                  </a:solidFill>
                  <a:latin typeface="Proxima Nova Alt Rg" panose="02000506030000020004" pitchFamily="50" charset="0"/>
                </a:rPr>
                <a:t>Seconds</a:t>
              </a:r>
            </a:p>
            <a:p>
              <a:pPr defTabSz="457200" eaLnBrk="0" fontAlgn="base" hangingPunct="0">
                <a:lnSpc>
                  <a:spcPct val="80000"/>
                </a:lnSpc>
                <a:spcBef>
                  <a:spcPct val="0"/>
                </a:spcBef>
                <a:spcAft>
                  <a:spcPct val="0"/>
                </a:spcAft>
                <a:tabLst>
                  <a:tab pos="1828800" algn="l"/>
                  <a:tab pos="3430588" algn="l"/>
                  <a:tab pos="3657600" algn="l"/>
                </a:tabLst>
              </a:pPr>
              <a:r>
                <a:rPr lang="en-US" altLang="en-US" sz="2000" dirty="0">
                  <a:solidFill>
                    <a:srgbClr val="AB5326"/>
                  </a:solidFill>
                  <a:latin typeface="Proxima Nova Alt Rg" panose="02000506030000020004" pitchFamily="50" charset="0"/>
                </a:rPr>
                <a:t>Takt Time      </a:t>
              </a:r>
              <a:r>
                <a:rPr lang="en-US" altLang="en-US" sz="2000" dirty="0">
                  <a:solidFill>
                    <a:prstClr val="black"/>
                  </a:solidFill>
                  <a:latin typeface="Proxima Nova Alt Rg" panose="02000506030000020004" pitchFamily="50" charset="0"/>
                </a:rPr>
                <a:t>=	------------------------------      =            </a:t>
              </a:r>
              <a:r>
                <a:rPr lang="en-US" altLang="en-US" sz="2000" dirty="0">
                  <a:solidFill>
                    <a:srgbClr val="AB5326"/>
                  </a:solidFill>
                  <a:latin typeface="Proxima Nova Alt Rg" panose="02000506030000020004" pitchFamily="50" charset="0"/>
                </a:rPr>
                <a:t>-----------</a:t>
              </a:r>
            </a:p>
            <a:p>
              <a:pPr defTabSz="457200" eaLnBrk="0" fontAlgn="base" hangingPunct="0">
                <a:lnSpc>
                  <a:spcPct val="80000"/>
                </a:lnSpc>
                <a:spcBef>
                  <a:spcPct val="0"/>
                </a:spcBef>
                <a:spcAft>
                  <a:spcPct val="0"/>
                </a:spcAft>
                <a:tabLst>
                  <a:tab pos="1828800" algn="l"/>
                  <a:tab pos="3430588" algn="l"/>
                  <a:tab pos="3657600" algn="l"/>
                </a:tabLst>
              </a:pPr>
              <a:r>
                <a:rPr lang="en-US" altLang="en-US" sz="2000" dirty="0">
                  <a:solidFill>
                    <a:prstClr val="black"/>
                  </a:solidFill>
                  <a:latin typeface="Proxima Nova Alt Rg" panose="02000506030000020004" pitchFamily="50" charset="0"/>
                </a:rPr>
                <a:t>	 Customer Demand                    </a:t>
              </a:r>
              <a:r>
                <a:rPr lang="en-US" altLang="en-US" sz="2000" dirty="0">
                  <a:solidFill>
                    <a:srgbClr val="003399"/>
                  </a:solidFill>
                  <a:latin typeface="Proxima Nova Alt Rg" panose="02000506030000020004" pitchFamily="50" charset="0"/>
                </a:rPr>
                <a:t>   </a:t>
              </a:r>
              <a:r>
                <a:rPr lang="en-US" altLang="en-US" sz="2000" dirty="0">
                  <a:solidFill>
                    <a:srgbClr val="AB5326"/>
                  </a:solidFill>
                  <a:latin typeface="Proxima Nova Alt Rg" panose="02000506030000020004" pitchFamily="50" charset="0"/>
                </a:rPr>
                <a:t>Piece</a:t>
              </a:r>
            </a:p>
            <a:p>
              <a:pPr defTabSz="457200" eaLnBrk="0" fontAlgn="base" hangingPunct="0">
                <a:spcBef>
                  <a:spcPct val="0"/>
                </a:spcBef>
                <a:spcAft>
                  <a:spcPct val="0"/>
                </a:spcAft>
              </a:pPr>
              <a:endParaRPr lang="en-US" altLang="en-US" sz="2000" dirty="0">
                <a:solidFill>
                  <a:prstClr val="black"/>
                </a:solidFill>
                <a:latin typeface="Proxima Nova Alt Rg" panose="02000506030000020004" pitchFamily="50" charset="0"/>
              </a:endParaRPr>
            </a:p>
          </p:txBody>
        </p:sp>
      </p:grpSp>
      <p:sp>
        <p:nvSpPr>
          <p:cNvPr id="7" name="TextBox 6">
            <a:extLst>
              <a:ext uri="{FF2B5EF4-FFF2-40B4-BE49-F238E27FC236}">
                <a16:creationId xmlns:a16="http://schemas.microsoft.com/office/drawing/2014/main" id="{D450F175-56FB-22AA-1656-AC76FF756225}"/>
              </a:ext>
            </a:extLst>
          </p:cNvPr>
          <p:cNvSpPr txBox="1"/>
          <p:nvPr/>
        </p:nvSpPr>
        <p:spPr>
          <a:xfrm>
            <a:off x="417279" y="1047841"/>
            <a:ext cx="153888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80000"/>
              </a:lnSpc>
              <a:spcBef>
                <a:spcPts val="0"/>
              </a:spcBef>
              <a:spcAft>
                <a:spcPts val="0"/>
              </a:spcAft>
              <a:buClrTx/>
              <a:buSzTx/>
              <a:buFontTx/>
              <a:buNone/>
              <a:tabLst/>
            </a:pPr>
            <a:r>
              <a:rPr kumimoji="0" lang="en-US" sz="2000" b="1" i="0" u="none" strike="noStrike" cap="none" spc="0" normalizeH="0" baseline="0" dirty="0">
                <a:ln>
                  <a:noFill/>
                </a:ln>
                <a:solidFill>
                  <a:schemeClr val="accent4"/>
                </a:solidFill>
                <a:effectLst/>
                <a:uFillTx/>
                <a:ea typeface="+mj-ea"/>
                <a:cs typeface="+mj-cs"/>
                <a:sym typeface="Proxima Nova"/>
              </a:rPr>
              <a:t>Calculation</a:t>
            </a:r>
          </a:p>
        </p:txBody>
      </p:sp>
    </p:spTree>
    <p:extLst>
      <p:ext uri="{BB962C8B-B14F-4D97-AF65-F5344CB8AC3E}">
        <p14:creationId xmlns:p14="http://schemas.microsoft.com/office/powerpoint/2010/main" val="18972957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49504-CED0-FBA3-3ACF-EBA3F911CB43}"/>
              </a:ext>
            </a:extLst>
          </p:cNvPr>
          <p:cNvSpPr>
            <a:spLocks noGrp="1"/>
          </p:cNvSpPr>
          <p:nvPr>
            <p:ph type="body" sz="quarter" idx="10"/>
          </p:nvPr>
        </p:nvSpPr>
        <p:spPr/>
        <p:txBody>
          <a:bodyPr>
            <a:normAutofit fontScale="85000" lnSpcReduction="20000"/>
          </a:bodyPr>
          <a:lstStyle/>
          <a:p>
            <a:r>
              <a:rPr lang="en-US" dirty="0"/>
              <a:t>Takt Time</a:t>
            </a:r>
          </a:p>
        </p:txBody>
      </p:sp>
      <p:sp>
        <p:nvSpPr>
          <p:cNvPr id="5" name="Rectangle 4">
            <a:extLst>
              <a:ext uri="{FF2B5EF4-FFF2-40B4-BE49-F238E27FC236}">
                <a16:creationId xmlns:a16="http://schemas.microsoft.com/office/drawing/2014/main" id="{37A9FF44-7B9C-E223-3BBB-8FB2A26DE857}"/>
              </a:ext>
            </a:extLst>
          </p:cNvPr>
          <p:cNvSpPr/>
          <p:nvPr/>
        </p:nvSpPr>
        <p:spPr>
          <a:xfrm>
            <a:off x="2423160" y="1813101"/>
            <a:ext cx="7345681" cy="4136902"/>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rPr>
              <a:t>Company XYZ produces “widgets” for the airline industry</a:t>
            </a: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endParaRP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rPr>
              <a:t>The plant runs 2 shifts per day x 5 days per week</a:t>
            </a: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rPr>
              <a:t>Each shift has 2 x 15 minute breaks</a:t>
            </a: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rPr>
              <a:t>Each shift has 15 minutes for cleanup at shift end</a:t>
            </a: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rPr>
              <a:t>Each shift has a 10 minute kaizen meeting</a:t>
            </a: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endParaRP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rPr>
              <a:t>Their customer requires 300 units per day</a:t>
            </a: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ea typeface="Helvetica Neue Medium"/>
              <a:cs typeface="Helvetica Neue Medium"/>
              <a:sym typeface="Helvetica Neue Medium"/>
            </a:endParaRPr>
          </a:p>
          <a:p>
            <a:pPr marL="457200" marR="0" indent="-457200" defTabSz="825500" rtl="0" fontAlgn="auto" latinLnBrk="0" hangingPunct="0">
              <a:lnSpc>
                <a:spcPct val="102000"/>
              </a:lnSpc>
              <a:spcBef>
                <a:spcPts val="0"/>
              </a:spcBef>
              <a:spcAft>
                <a:spcPts val="600"/>
              </a:spcAft>
              <a:buClrTx/>
              <a:buSzTx/>
              <a:buFont typeface="Arial" panose="020B0604020202020204" pitchFamily="34" charset="0"/>
              <a:buChar char="•"/>
              <a:tabLst/>
            </a:pPr>
            <a:r>
              <a:rPr kumimoji="0" lang="en-US" sz="2800" b="1" i="0" u="none" strike="noStrike" cap="none" spc="0" normalizeH="0" baseline="0" dirty="0">
                <a:ln>
                  <a:noFill/>
                </a:ln>
                <a:solidFill>
                  <a:schemeClr val="accent1"/>
                </a:solidFill>
                <a:effectLst/>
                <a:uFillTx/>
                <a:ea typeface="Helvetica Neue Medium"/>
                <a:cs typeface="Helvetica Neue Medium"/>
                <a:sym typeface="Helvetica Neue Medium"/>
              </a:rPr>
              <a:t>What is the “Takt Time”?</a:t>
            </a:r>
          </a:p>
        </p:txBody>
      </p:sp>
      <p:sp>
        <p:nvSpPr>
          <p:cNvPr id="7" name="TextBox 6">
            <a:extLst>
              <a:ext uri="{FF2B5EF4-FFF2-40B4-BE49-F238E27FC236}">
                <a16:creationId xmlns:a16="http://schemas.microsoft.com/office/drawing/2014/main" id="{D450F175-56FB-22AA-1656-AC76FF756225}"/>
              </a:ext>
            </a:extLst>
          </p:cNvPr>
          <p:cNvSpPr txBox="1"/>
          <p:nvPr/>
        </p:nvSpPr>
        <p:spPr>
          <a:xfrm>
            <a:off x="417279" y="1047841"/>
            <a:ext cx="153888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80000"/>
              </a:lnSpc>
              <a:spcBef>
                <a:spcPts val="0"/>
              </a:spcBef>
              <a:spcAft>
                <a:spcPts val="0"/>
              </a:spcAft>
              <a:buClrTx/>
              <a:buSzTx/>
              <a:buFontTx/>
              <a:buNone/>
              <a:tabLst/>
            </a:pPr>
            <a:r>
              <a:rPr kumimoji="0" lang="en-US" sz="2000" b="1" i="0" u="none" strike="noStrike" cap="none" spc="0" normalizeH="0" baseline="0" dirty="0">
                <a:ln>
                  <a:noFill/>
                </a:ln>
                <a:solidFill>
                  <a:schemeClr val="accent4"/>
                </a:solidFill>
                <a:effectLst/>
                <a:uFillTx/>
                <a:ea typeface="+mj-ea"/>
                <a:cs typeface="+mj-cs"/>
                <a:sym typeface="Proxima Nova"/>
              </a:rPr>
              <a:t>Calculation</a:t>
            </a:r>
          </a:p>
        </p:txBody>
      </p:sp>
    </p:spTree>
    <p:extLst>
      <p:ext uri="{BB962C8B-B14F-4D97-AF65-F5344CB8AC3E}">
        <p14:creationId xmlns:p14="http://schemas.microsoft.com/office/powerpoint/2010/main" val="6901851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49504-CED0-FBA3-3ACF-EBA3F911CB43}"/>
              </a:ext>
            </a:extLst>
          </p:cNvPr>
          <p:cNvSpPr>
            <a:spLocks noGrp="1"/>
          </p:cNvSpPr>
          <p:nvPr>
            <p:ph type="body" sz="quarter" idx="10"/>
          </p:nvPr>
        </p:nvSpPr>
        <p:spPr/>
        <p:txBody>
          <a:bodyPr>
            <a:normAutofit fontScale="85000" lnSpcReduction="20000"/>
          </a:bodyPr>
          <a:lstStyle/>
          <a:p>
            <a:r>
              <a:rPr lang="en-US" dirty="0"/>
              <a:t>Takt Time</a:t>
            </a:r>
          </a:p>
        </p:txBody>
      </p:sp>
      <p:grpSp>
        <p:nvGrpSpPr>
          <p:cNvPr id="6" name="Group 5">
            <a:extLst>
              <a:ext uri="{FF2B5EF4-FFF2-40B4-BE49-F238E27FC236}">
                <a16:creationId xmlns:a16="http://schemas.microsoft.com/office/drawing/2014/main" id="{A061362C-937A-501B-185E-8F8E97E856F8}"/>
              </a:ext>
            </a:extLst>
          </p:cNvPr>
          <p:cNvGrpSpPr/>
          <p:nvPr/>
        </p:nvGrpSpPr>
        <p:grpSpPr>
          <a:xfrm>
            <a:off x="1310639" y="1680754"/>
            <a:ext cx="9749246" cy="4401596"/>
            <a:chOff x="1767839" y="1689463"/>
            <a:chExt cx="9749246" cy="4401596"/>
          </a:xfrm>
        </p:grpSpPr>
        <p:sp>
          <p:nvSpPr>
            <p:cNvPr id="5" name="Rectangle 4">
              <a:extLst>
                <a:ext uri="{FF2B5EF4-FFF2-40B4-BE49-F238E27FC236}">
                  <a16:creationId xmlns:a16="http://schemas.microsoft.com/office/drawing/2014/main" id="{37A9FF44-7B9C-E223-3BBB-8FB2A26DE857}"/>
                </a:ext>
              </a:extLst>
            </p:cNvPr>
            <p:cNvSpPr/>
            <p:nvPr/>
          </p:nvSpPr>
          <p:spPr>
            <a:xfrm>
              <a:off x="1767839" y="1689463"/>
              <a:ext cx="9749246" cy="440159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 Box 6">
              <a:extLst>
                <a:ext uri="{FF2B5EF4-FFF2-40B4-BE49-F238E27FC236}">
                  <a16:creationId xmlns:a16="http://schemas.microsoft.com/office/drawing/2014/main" id="{FA6C4A08-1BDD-B3AE-C23B-F39B5AD53980}"/>
                </a:ext>
              </a:extLst>
            </p:cNvPr>
            <p:cNvSpPr txBox="1">
              <a:spLocks noChangeArrowheads="1"/>
            </p:cNvSpPr>
            <p:nvPr/>
          </p:nvSpPr>
          <p:spPr bwMode="auto">
            <a:xfrm>
              <a:off x="2413362" y="1781992"/>
              <a:ext cx="84582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30588" algn="l"/>
                  <a:tab pos="3657600" algn="l"/>
                </a:tabLst>
                <a:defRPr>
                  <a:solidFill>
                    <a:schemeClr val="tx1"/>
                  </a:solidFill>
                  <a:latin typeface="Calibri" panose="020F0502020204030204" pitchFamily="34" charset="0"/>
                </a:defRPr>
              </a:lvl1pPr>
              <a:lvl2pPr marL="742950" indent="-285750">
                <a:tabLst>
                  <a:tab pos="3430588" algn="l"/>
                  <a:tab pos="3657600" algn="l"/>
                </a:tabLst>
                <a:defRPr>
                  <a:solidFill>
                    <a:schemeClr val="tx1"/>
                  </a:solidFill>
                  <a:latin typeface="Calibri" panose="020F0502020204030204" pitchFamily="34" charset="0"/>
                </a:defRPr>
              </a:lvl2pPr>
              <a:lvl3pPr marL="1143000" indent="-228600">
                <a:tabLst>
                  <a:tab pos="3430588" algn="l"/>
                  <a:tab pos="3657600" algn="l"/>
                </a:tabLst>
                <a:defRPr>
                  <a:solidFill>
                    <a:schemeClr val="tx1"/>
                  </a:solidFill>
                  <a:latin typeface="Calibri" panose="020F0502020204030204" pitchFamily="34" charset="0"/>
                </a:defRPr>
              </a:lvl3pPr>
              <a:lvl4pPr marL="1600200" indent="-228600">
                <a:tabLst>
                  <a:tab pos="3430588" algn="l"/>
                  <a:tab pos="3657600" algn="l"/>
                </a:tabLst>
                <a:defRPr>
                  <a:solidFill>
                    <a:schemeClr val="tx1"/>
                  </a:solidFill>
                  <a:latin typeface="Calibri" panose="020F0502020204030204" pitchFamily="34" charset="0"/>
                </a:defRPr>
              </a:lvl4pPr>
              <a:lvl5pPr marL="2057400" indent="-228600">
                <a:tabLst>
                  <a:tab pos="3430588" algn="l"/>
                  <a:tab pos="3657600" algn="l"/>
                </a:tabLst>
                <a:defRPr>
                  <a:solidFill>
                    <a:schemeClr val="tx1"/>
                  </a:solidFill>
                  <a:latin typeface="Calibri" panose="020F0502020204030204" pitchFamily="34" charset="0"/>
                </a:defRPr>
              </a:lvl5pPr>
              <a:lvl6pPr marL="25146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6pPr>
              <a:lvl7pPr marL="29718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7pPr>
              <a:lvl8pPr marL="34290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8pPr>
              <a:lvl9pPr marL="3886200" indent="-228600" defTabSz="457200" fontAlgn="base">
                <a:spcBef>
                  <a:spcPct val="0"/>
                </a:spcBef>
                <a:spcAft>
                  <a:spcPct val="0"/>
                </a:spcAft>
                <a:tabLst>
                  <a:tab pos="3430588" algn="l"/>
                  <a:tab pos="3657600" algn="l"/>
                </a:tabLs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____ Hours Available/Shift	=	____  Minutes Available / Shift</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(minus)	-	____ Minutes for Break Time</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(minus)	-	____ Minutes for Clean Up</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(minus)	-	____ Minutes for Other (Meetings, etc....)</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TOTAL  :		____ Available Minutes / Shift</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or		____ </a:t>
              </a:r>
              <a:r>
                <a:rPr lang="en-US" altLang="en-US" sz="2000" b="1" dirty="0">
                  <a:solidFill>
                    <a:prstClr val="black"/>
                  </a:solidFill>
                  <a:latin typeface="Proxima Nova Alt Rg" panose="02000506030000020004" pitchFamily="50" charset="0"/>
                </a:rPr>
                <a:t>Seconds / Shift</a:t>
              </a:r>
            </a:p>
            <a:p>
              <a:pPr defTabSz="457200" eaLnBrk="0" fontAlgn="base" hangingPunct="0">
                <a:spcBef>
                  <a:spcPct val="0"/>
                </a:spcBef>
                <a:spcAft>
                  <a:spcPct val="0"/>
                </a:spcAft>
              </a:pPr>
              <a:endParaRPr lang="en-US" altLang="en-US" sz="2000" b="1" dirty="0">
                <a:solidFill>
                  <a:prstClr val="black"/>
                </a:solidFill>
                <a:latin typeface="Proxima Nova Alt Rg" panose="02000506030000020004" pitchFamily="50" charset="0"/>
              </a:endParaRP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______ Seconds/Shift x  ____ No. Shifts/Day =  ______ Seconds / Day    	        </a:t>
              </a:r>
            </a:p>
            <a:p>
              <a:pPr defTabSz="457200" eaLnBrk="0" fontAlgn="base" hangingPunct="0">
                <a:spcBef>
                  <a:spcPct val="0"/>
                </a:spcBef>
                <a:spcAft>
                  <a:spcPct val="0"/>
                </a:spcAft>
              </a:pPr>
              <a:r>
                <a:rPr lang="en-US" altLang="en-US" sz="2000" dirty="0">
                  <a:solidFill>
                    <a:prstClr val="black"/>
                  </a:solidFill>
                  <a:latin typeface="Proxima Nova Alt Rg" panose="02000506030000020004" pitchFamily="50" charset="0"/>
                </a:rPr>
                <a:t>		</a:t>
              </a:r>
            </a:p>
            <a:p>
              <a:pPr defTabSz="457200" eaLnBrk="0" fontAlgn="base" hangingPunct="0">
                <a:lnSpc>
                  <a:spcPct val="80000"/>
                </a:lnSpc>
                <a:spcBef>
                  <a:spcPct val="0"/>
                </a:spcBef>
                <a:spcAft>
                  <a:spcPct val="0"/>
                </a:spcAft>
              </a:pPr>
              <a:r>
                <a:rPr lang="en-US" altLang="en-US" sz="2000" dirty="0">
                  <a:solidFill>
                    <a:prstClr val="black"/>
                  </a:solidFill>
                  <a:latin typeface="Proxima Nova Alt Rg" panose="02000506030000020004" pitchFamily="50" charset="0"/>
                </a:rPr>
                <a:t>                            Total Time Available                 </a:t>
              </a:r>
              <a:r>
                <a:rPr lang="en-US" altLang="en-US" sz="2000" dirty="0">
                  <a:solidFill>
                    <a:srgbClr val="003399"/>
                  </a:solidFill>
                  <a:latin typeface="Proxima Nova Alt Rg" panose="02000506030000020004" pitchFamily="50" charset="0"/>
                </a:rPr>
                <a:t>  </a:t>
              </a:r>
              <a:r>
                <a:rPr lang="en-US" altLang="en-US" sz="2000" dirty="0">
                  <a:solidFill>
                    <a:srgbClr val="AB5326"/>
                  </a:solidFill>
                  <a:latin typeface="Proxima Nova Alt Rg" panose="02000506030000020004" pitchFamily="50" charset="0"/>
                </a:rPr>
                <a:t>Seconds</a:t>
              </a:r>
            </a:p>
            <a:p>
              <a:pPr defTabSz="457200" eaLnBrk="0" fontAlgn="base" hangingPunct="0">
                <a:lnSpc>
                  <a:spcPct val="80000"/>
                </a:lnSpc>
                <a:spcBef>
                  <a:spcPct val="0"/>
                </a:spcBef>
                <a:spcAft>
                  <a:spcPct val="0"/>
                </a:spcAft>
                <a:tabLst>
                  <a:tab pos="1828800" algn="l"/>
                  <a:tab pos="3430588" algn="l"/>
                  <a:tab pos="3657600" algn="l"/>
                </a:tabLst>
              </a:pPr>
              <a:r>
                <a:rPr lang="en-US" altLang="en-US" sz="2000" dirty="0">
                  <a:solidFill>
                    <a:srgbClr val="AB5326"/>
                  </a:solidFill>
                  <a:latin typeface="Proxima Nova Alt Rg" panose="02000506030000020004" pitchFamily="50" charset="0"/>
                </a:rPr>
                <a:t>Takt Time      </a:t>
              </a:r>
              <a:r>
                <a:rPr lang="en-US" altLang="en-US" sz="2000" dirty="0">
                  <a:solidFill>
                    <a:prstClr val="black"/>
                  </a:solidFill>
                  <a:latin typeface="Proxima Nova Alt Rg" panose="02000506030000020004" pitchFamily="50" charset="0"/>
                </a:rPr>
                <a:t>=	------------------------------      =            </a:t>
              </a:r>
              <a:r>
                <a:rPr lang="en-US" altLang="en-US" sz="2000" dirty="0">
                  <a:solidFill>
                    <a:srgbClr val="AB5326"/>
                  </a:solidFill>
                  <a:latin typeface="Proxima Nova Alt Rg" panose="02000506030000020004" pitchFamily="50" charset="0"/>
                </a:rPr>
                <a:t>-----------</a:t>
              </a:r>
            </a:p>
            <a:p>
              <a:pPr defTabSz="457200" eaLnBrk="0" fontAlgn="base" hangingPunct="0">
                <a:lnSpc>
                  <a:spcPct val="80000"/>
                </a:lnSpc>
                <a:spcBef>
                  <a:spcPct val="0"/>
                </a:spcBef>
                <a:spcAft>
                  <a:spcPct val="0"/>
                </a:spcAft>
                <a:tabLst>
                  <a:tab pos="1828800" algn="l"/>
                  <a:tab pos="3430588" algn="l"/>
                  <a:tab pos="3657600" algn="l"/>
                </a:tabLst>
              </a:pPr>
              <a:r>
                <a:rPr lang="en-US" altLang="en-US" sz="2000" dirty="0">
                  <a:solidFill>
                    <a:prstClr val="black"/>
                  </a:solidFill>
                  <a:latin typeface="Proxima Nova Alt Rg" panose="02000506030000020004" pitchFamily="50" charset="0"/>
                </a:rPr>
                <a:t>	 Customer Demand                    </a:t>
              </a:r>
              <a:r>
                <a:rPr lang="en-US" altLang="en-US" sz="2000" dirty="0">
                  <a:solidFill>
                    <a:srgbClr val="003399"/>
                  </a:solidFill>
                  <a:latin typeface="Proxima Nova Alt Rg" panose="02000506030000020004" pitchFamily="50" charset="0"/>
                </a:rPr>
                <a:t>   </a:t>
              </a:r>
              <a:r>
                <a:rPr lang="en-US" altLang="en-US" sz="2000" dirty="0">
                  <a:solidFill>
                    <a:srgbClr val="AB5326"/>
                  </a:solidFill>
                  <a:latin typeface="Proxima Nova Alt Rg" panose="02000506030000020004" pitchFamily="50" charset="0"/>
                </a:rPr>
                <a:t>Piece</a:t>
              </a:r>
            </a:p>
            <a:p>
              <a:pPr defTabSz="457200" eaLnBrk="0" fontAlgn="base" hangingPunct="0">
                <a:spcBef>
                  <a:spcPct val="0"/>
                </a:spcBef>
                <a:spcAft>
                  <a:spcPct val="0"/>
                </a:spcAft>
              </a:pPr>
              <a:endParaRPr lang="en-US" altLang="en-US" sz="2000" dirty="0">
                <a:solidFill>
                  <a:prstClr val="black"/>
                </a:solidFill>
                <a:latin typeface="Proxima Nova Alt Rg" panose="02000506030000020004" pitchFamily="50" charset="0"/>
              </a:endParaRPr>
            </a:p>
          </p:txBody>
        </p:sp>
      </p:grpSp>
      <p:sp>
        <p:nvSpPr>
          <p:cNvPr id="7" name="TextBox 6">
            <a:extLst>
              <a:ext uri="{FF2B5EF4-FFF2-40B4-BE49-F238E27FC236}">
                <a16:creationId xmlns:a16="http://schemas.microsoft.com/office/drawing/2014/main" id="{D450F175-56FB-22AA-1656-AC76FF756225}"/>
              </a:ext>
            </a:extLst>
          </p:cNvPr>
          <p:cNvSpPr txBox="1"/>
          <p:nvPr/>
        </p:nvSpPr>
        <p:spPr>
          <a:xfrm>
            <a:off x="417279" y="1047841"/>
            <a:ext cx="153888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80000"/>
              </a:lnSpc>
              <a:spcBef>
                <a:spcPts val="0"/>
              </a:spcBef>
              <a:spcAft>
                <a:spcPts val="0"/>
              </a:spcAft>
              <a:buClrTx/>
              <a:buSzTx/>
              <a:buFontTx/>
              <a:buNone/>
              <a:tabLst/>
            </a:pPr>
            <a:r>
              <a:rPr kumimoji="0" lang="en-US" sz="2000" b="1" i="0" u="none" strike="noStrike" cap="none" spc="0" normalizeH="0" baseline="0" dirty="0">
                <a:ln>
                  <a:noFill/>
                </a:ln>
                <a:solidFill>
                  <a:schemeClr val="accent4"/>
                </a:solidFill>
                <a:effectLst/>
                <a:uFillTx/>
                <a:ea typeface="+mj-ea"/>
                <a:cs typeface="+mj-cs"/>
                <a:sym typeface="Proxima Nova"/>
              </a:rPr>
              <a:t>Calculation</a:t>
            </a:r>
          </a:p>
        </p:txBody>
      </p:sp>
    </p:spTree>
    <p:extLst>
      <p:ext uri="{BB962C8B-B14F-4D97-AF65-F5344CB8AC3E}">
        <p14:creationId xmlns:p14="http://schemas.microsoft.com/office/powerpoint/2010/main" val="33133203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49504-CED0-FBA3-3ACF-EBA3F911CB43}"/>
              </a:ext>
            </a:extLst>
          </p:cNvPr>
          <p:cNvSpPr>
            <a:spLocks noGrp="1"/>
          </p:cNvSpPr>
          <p:nvPr>
            <p:ph type="body" sz="quarter" idx="10"/>
          </p:nvPr>
        </p:nvSpPr>
        <p:spPr/>
        <p:txBody>
          <a:bodyPr>
            <a:normAutofit fontScale="85000" lnSpcReduction="20000"/>
          </a:bodyPr>
          <a:lstStyle/>
          <a:p>
            <a:r>
              <a:rPr lang="en-US" dirty="0"/>
              <a:t>Takt Time</a:t>
            </a:r>
          </a:p>
        </p:txBody>
      </p:sp>
      <p:sp>
        <p:nvSpPr>
          <p:cNvPr id="7" name="TextBox 6">
            <a:extLst>
              <a:ext uri="{FF2B5EF4-FFF2-40B4-BE49-F238E27FC236}">
                <a16:creationId xmlns:a16="http://schemas.microsoft.com/office/drawing/2014/main" id="{D450F175-56FB-22AA-1656-AC76FF756225}"/>
              </a:ext>
            </a:extLst>
          </p:cNvPr>
          <p:cNvSpPr txBox="1"/>
          <p:nvPr/>
        </p:nvSpPr>
        <p:spPr>
          <a:xfrm>
            <a:off x="417279" y="1047841"/>
            <a:ext cx="153888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80000"/>
              </a:lnSpc>
              <a:spcBef>
                <a:spcPts val="0"/>
              </a:spcBef>
              <a:spcAft>
                <a:spcPts val="0"/>
              </a:spcAft>
              <a:buClrTx/>
              <a:buSzTx/>
              <a:buFontTx/>
              <a:buNone/>
              <a:tabLst/>
            </a:pPr>
            <a:r>
              <a:rPr kumimoji="0" lang="en-US" sz="2000" b="1" i="0" u="none" strike="noStrike" cap="none" spc="0" normalizeH="0" baseline="0" dirty="0">
                <a:ln>
                  <a:noFill/>
                </a:ln>
                <a:solidFill>
                  <a:schemeClr val="accent4"/>
                </a:solidFill>
                <a:effectLst/>
                <a:uFillTx/>
                <a:ea typeface="+mj-ea"/>
                <a:cs typeface="+mj-cs"/>
                <a:sym typeface="Proxima Nova"/>
              </a:rPr>
              <a:t>Calculation</a:t>
            </a:r>
          </a:p>
        </p:txBody>
      </p:sp>
      <p:grpSp>
        <p:nvGrpSpPr>
          <p:cNvPr id="13" name="Group 12">
            <a:extLst>
              <a:ext uri="{FF2B5EF4-FFF2-40B4-BE49-F238E27FC236}">
                <a16:creationId xmlns:a16="http://schemas.microsoft.com/office/drawing/2014/main" id="{70988161-4C6B-3DAD-FB3B-EF939E625840}"/>
              </a:ext>
            </a:extLst>
          </p:cNvPr>
          <p:cNvGrpSpPr/>
          <p:nvPr/>
        </p:nvGrpSpPr>
        <p:grpSpPr>
          <a:xfrm>
            <a:off x="1371598" y="1648549"/>
            <a:ext cx="9749246" cy="4401596"/>
            <a:chOff x="1449976" y="1487440"/>
            <a:chExt cx="9749246" cy="4401596"/>
          </a:xfrm>
        </p:grpSpPr>
        <p:sp>
          <p:nvSpPr>
            <p:cNvPr id="5" name="Rectangle 4">
              <a:extLst>
                <a:ext uri="{FF2B5EF4-FFF2-40B4-BE49-F238E27FC236}">
                  <a16:creationId xmlns:a16="http://schemas.microsoft.com/office/drawing/2014/main" id="{37A9FF44-7B9C-E223-3BBB-8FB2A26DE857}"/>
                </a:ext>
              </a:extLst>
            </p:cNvPr>
            <p:cNvSpPr/>
            <p:nvPr/>
          </p:nvSpPr>
          <p:spPr>
            <a:xfrm>
              <a:off x="1449976" y="1487440"/>
              <a:ext cx="9749246" cy="440159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2" name="Group 11">
              <a:extLst>
                <a:ext uri="{FF2B5EF4-FFF2-40B4-BE49-F238E27FC236}">
                  <a16:creationId xmlns:a16="http://schemas.microsoft.com/office/drawing/2014/main" id="{75242470-A26E-CAF4-F048-8644799274A0}"/>
                </a:ext>
              </a:extLst>
            </p:cNvPr>
            <p:cNvGrpSpPr/>
            <p:nvPr/>
          </p:nvGrpSpPr>
          <p:grpSpPr>
            <a:xfrm>
              <a:off x="1956161" y="1749901"/>
              <a:ext cx="8925199" cy="3942462"/>
              <a:chOff x="2046513" y="1832111"/>
              <a:chExt cx="8925199" cy="3942462"/>
            </a:xfrm>
          </p:grpSpPr>
          <p:sp>
            <p:nvSpPr>
              <p:cNvPr id="3" name="Text Box 6">
                <a:extLst>
                  <a:ext uri="{FF2B5EF4-FFF2-40B4-BE49-F238E27FC236}">
                    <a16:creationId xmlns:a16="http://schemas.microsoft.com/office/drawing/2014/main" id="{73A15FDB-6020-DBD8-1A72-891FA179B127}"/>
                  </a:ext>
                </a:extLst>
              </p:cNvPr>
              <p:cNvSpPr txBox="1">
                <a:spLocks noChangeArrowheads="1"/>
              </p:cNvSpPr>
              <p:nvPr/>
            </p:nvSpPr>
            <p:spPr bwMode="auto">
              <a:xfrm>
                <a:off x="2046513" y="1865811"/>
                <a:ext cx="8925199"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Futura Lt BT" pitchFamily="34" charset="0"/>
                  </a:defRPr>
                </a:lvl1pPr>
                <a:lvl2pPr marL="742950" indent="-285750" eaLnBrk="0" hangingPunct="0">
                  <a:defRPr sz="2400">
                    <a:solidFill>
                      <a:schemeClr val="tx1"/>
                    </a:solidFill>
                    <a:latin typeface="Futura Lt BT" pitchFamily="34" charset="0"/>
                  </a:defRPr>
                </a:lvl2pPr>
                <a:lvl3pPr marL="1143000" indent="-228600" eaLnBrk="0" hangingPunct="0">
                  <a:defRPr sz="2400">
                    <a:solidFill>
                      <a:schemeClr val="tx1"/>
                    </a:solidFill>
                    <a:latin typeface="Futura Lt BT" pitchFamily="34" charset="0"/>
                  </a:defRPr>
                </a:lvl3pPr>
                <a:lvl4pPr marL="1600200" indent="-228600" eaLnBrk="0" hangingPunct="0">
                  <a:defRPr sz="2400">
                    <a:solidFill>
                      <a:schemeClr val="tx1"/>
                    </a:solidFill>
                    <a:latin typeface="Futura Lt BT" pitchFamily="34" charset="0"/>
                  </a:defRPr>
                </a:lvl4pPr>
                <a:lvl5pPr marL="2057400" indent="-228600" eaLnBrk="0" hangingPunct="0">
                  <a:defRPr sz="2400">
                    <a:solidFill>
                      <a:schemeClr val="tx1"/>
                    </a:solidFill>
                    <a:latin typeface="Futura Lt BT" pitchFamily="34" charset="0"/>
                  </a:defRPr>
                </a:lvl5pPr>
                <a:lvl6pPr marL="2514600" indent="-228600" algn="ctr" eaLnBrk="0" fontAlgn="base" hangingPunct="0">
                  <a:spcBef>
                    <a:spcPct val="0"/>
                  </a:spcBef>
                  <a:spcAft>
                    <a:spcPct val="0"/>
                  </a:spcAft>
                  <a:defRPr sz="2400">
                    <a:solidFill>
                      <a:schemeClr val="tx1"/>
                    </a:solidFill>
                    <a:latin typeface="Futura Lt BT" pitchFamily="34" charset="0"/>
                  </a:defRPr>
                </a:lvl6pPr>
                <a:lvl7pPr marL="2971800" indent="-228600" algn="ctr" eaLnBrk="0" fontAlgn="base" hangingPunct="0">
                  <a:spcBef>
                    <a:spcPct val="0"/>
                  </a:spcBef>
                  <a:spcAft>
                    <a:spcPct val="0"/>
                  </a:spcAft>
                  <a:defRPr sz="2400">
                    <a:solidFill>
                      <a:schemeClr val="tx1"/>
                    </a:solidFill>
                    <a:latin typeface="Futura Lt BT" pitchFamily="34" charset="0"/>
                  </a:defRPr>
                </a:lvl7pPr>
                <a:lvl8pPr marL="3429000" indent="-228600" algn="ctr" eaLnBrk="0" fontAlgn="base" hangingPunct="0">
                  <a:spcBef>
                    <a:spcPct val="0"/>
                  </a:spcBef>
                  <a:spcAft>
                    <a:spcPct val="0"/>
                  </a:spcAft>
                  <a:defRPr sz="2400">
                    <a:solidFill>
                      <a:schemeClr val="tx1"/>
                    </a:solidFill>
                    <a:latin typeface="Futura Lt BT" pitchFamily="34" charset="0"/>
                  </a:defRPr>
                </a:lvl8pPr>
                <a:lvl9pPr marL="3886200" indent="-228600" algn="ctr" eaLnBrk="0" fontAlgn="base" hangingPunct="0">
                  <a:spcBef>
                    <a:spcPct val="0"/>
                  </a:spcBef>
                  <a:spcAft>
                    <a:spcPct val="0"/>
                  </a:spcAft>
                  <a:defRPr sz="2400">
                    <a:solidFill>
                      <a:schemeClr val="tx1"/>
                    </a:solidFill>
                    <a:latin typeface="Futura Lt BT" pitchFamily="34" charset="0"/>
                  </a:defRPr>
                </a:lvl9pPr>
              </a:lstStyle>
              <a:p>
                <a:pPr defTabSz="457200">
                  <a:tabLst>
                    <a:tab pos="3430588" algn="l"/>
                    <a:tab pos="3657600" algn="l"/>
                  </a:tabLst>
                  <a:defRPr/>
                </a:pPr>
                <a:r>
                  <a:rPr lang="en-US" altLang="en-US" sz="2000" dirty="0">
                    <a:solidFill>
                      <a:prstClr val="black"/>
                    </a:solidFill>
                    <a:latin typeface="Proxima Nova Alt Rg" panose="02000506030000020004" pitchFamily="50" charset="0"/>
                  </a:rPr>
                  <a:t>   </a:t>
                </a:r>
                <a:r>
                  <a:rPr lang="en-US" altLang="en-US" sz="2000" u="sng" dirty="0">
                    <a:solidFill>
                      <a:prstClr val="black"/>
                    </a:solidFill>
                    <a:latin typeface="Proxima Nova Alt Rg" panose="02000506030000020004" pitchFamily="50" charset="0"/>
                  </a:rPr>
                  <a:t> 8 </a:t>
                </a:r>
                <a:r>
                  <a:rPr lang="en-US" altLang="en-US" sz="2000" dirty="0">
                    <a:solidFill>
                      <a:prstClr val="black"/>
                    </a:solidFill>
                    <a:latin typeface="Proxima Nova Alt Rg" panose="02000506030000020004" pitchFamily="50" charset="0"/>
                  </a:rPr>
                  <a:t> Hours Available/Shift	=	____  Minutes Available / Shift</a:t>
                </a:r>
              </a:p>
              <a:p>
                <a:pPr defTabSz="457200">
                  <a:tabLst>
                    <a:tab pos="3430588" algn="l"/>
                    <a:tab pos="3657600" algn="l"/>
                  </a:tabLst>
                  <a:defRPr/>
                </a:pPr>
                <a:r>
                  <a:rPr lang="en-US" altLang="en-US" sz="2000" dirty="0">
                    <a:solidFill>
                      <a:prstClr val="black"/>
                    </a:solidFill>
                    <a:latin typeface="Proxima Nova Alt Rg" panose="02000506030000020004" pitchFamily="50" charset="0"/>
                  </a:rPr>
                  <a:t>                                (minus)	-	____ Minutes for Break Time</a:t>
                </a:r>
              </a:p>
              <a:p>
                <a:pPr defTabSz="457200">
                  <a:tabLst>
                    <a:tab pos="3430588" algn="l"/>
                    <a:tab pos="3657600" algn="l"/>
                  </a:tabLst>
                  <a:defRPr/>
                </a:pPr>
                <a:r>
                  <a:rPr lang="en-US" altLang="en-US" sz="2000" dirty="0">
                    <a:solidFill>
                      <a:prstClr val="black"/>
                    </a:solidFill>
                    <a:latin typeface="Proxima Nova Alt Rg" panose="02000506030000020004" pitchFamily="50" charset="0"/>
                  </a:rPr>
                  <a:t>                                (minus)	-	____ Minutes for Clean Up</a:t>
                </a:r>
              </a:p>
              <a:p>
                <a:pPr defTabSz="457200">
                  <a:tabLst>
                    <a:tab pos="3430588" algn="l"/>
                    <a:tab pos="3657600" algn="l"/>
                  </a:tabLst>
                  <a:defRPr/>
                </a:pPr>
                <a:r>
                  <a:rPr lang="en-US" altLang="en-US" sz="2000" dirty="0">
                    <a:solidFill>
                      <a:prstClr val="black"/>
                    </a:solidFill>
                    <a:latin typeface="Proxima Nova Alt Rg" panose="02000506030000020004" pitchFamily="50" charset="0"/>
                  </a:rPr>
                  <a:t>                                (minus)	-	____ Minutes for Other (Meetings, etc....)</a:t>
                </a:r>
              </a:p>
              <a:p>
                <a:pPr defTabSz="457200">
                  <a:tabLst>
                    <a:tab pos="3430588" algn="l"/>
                    <a:tab pos="3657600" algn="l"/>
                  </a:tabLst>
                  <a:defRPr/>
                </a:pPr>
                <a:r>
                  <a:rPr lang="en-US" altLang="en-US" sz="2000" dirty="0">
                    <a:solidFill>
                      <a:prstClr val="black"/>
                    </a:solidFill>
                    <a:latin typeface="Proxima Nova Alt Rg" panose="02000506030000020004" pitchFamily="50" charset="0"/>
                  </a:rPr>
                  <a:t>                                 TOTAL  :		____ Available Minutes / Shift</a:t>
                </a:r>
              </a:p>
              <a:p>
                <a:pPr defTabSz="457200">
                  <a:tabLst>
                    <a:tab pos="2290763" algn="l"/>
                    <a:tab pos="3430588" algn="l"/>
                    <a:tab pos="3657600" algn="l"/>
                  </a:tabLst>
                  <a:defRPr/>
                </a:pPr>
                <a:r>
                  <a:rPr lang="en-US" altLang="en-US" sz="2000" dirty="0">
                    <a:solidFill>
                      <a:prstClr val="black"/>
                    </a:solidFill>
                    <a:latin typeface="Proxima Nova Alt Rg" panose="02000506030000020004" pitchFamily="50" charset="0"/>
                  </a:rPr>
                  <a:t>	or	______ </a:t>
                </a:r>
                <a:r>
                  <a:rPr lang="en-US" altLang="en-US" sz="2000" b="1" dirty="0">
                    <a:solidFill>
                      <a:prstClr val="black"/>
                    </a:solidFill>
                    <a:latin typeface="Proxima Nova Alt Rg" panose="02000506030000020004" pitchFamily="50" charset="0"/>
                  </a:rPr>
                  <a:t>Seconds / Shift</a:t>
                </a:r>
              </a:p>
              <a:p>
                <a:pPr defTabSz="457200">
                  <a:defRPr/>
                </a:pPr>
                <a:endParaRPr lang="en-US" altLang="en-US" sz="2000" b="1" dirty="0">
                  <a:solidFill>
                    <a:prstClr val="black"/>
                  </a:solidFill>
                  <a:latin typeface="Proxima Nova Alt Rg" panose="02000506030000020004" pitchFamily="50" charset="0"/>
                </a:endParaRPr>
              </a:p>
              <a:p>
                <a:pPr defTabSz="457200">
                  <a:defRPr/>
                </a:pPr>
                <a:r>
                  <a:rPr lang="en-US" altLang="en-US" sz="2000" dirty="0">
                    <a:solidFill>
                      <a:prstClr val="black"/>
                    </a:solidFill>
                    <a:latin typeface="Proxima Nova Alt Rg" panose="02000506030000020004" pitchFamily="50" charset="0"/>
                  </a:rPr>
                  <a:t>    ______ Seconds/Shift x  ____ No. Shifts/Day =  ______ </a:t>
                </a:r>
                <a:r>
                  <a:rPr lang="en-US" altLang="en-US" sz="2000" b="1" dirty="0">
                    <a:solidFill>
                      <a:srgbClr val="AB5326"/>
                    </a:solidFill>
                    <a:latin typeface="Proxima Nova Alt Rg" panose="02000506030000020004" pitchFamily="50" charset="0"/>
                  </a:rPr>
                  <a:t>Seconds / Day    </a:t>
                </a:r>
                <a:r>
                  <a:rPr lang="en-US" altLang="en-US" sz="2000" dirty="0">
                    <a:solidFill>
                      <a:prstClr val="black"/>
                    </a:solidFill>
                    <a:latin typeface="Proxima Nova Alt Rg" panose="02000506030000020004" pitchFamily="50" charset="0"/>
                  </a:rPr>
                  <a:t>	        </a:t>
                </a:r>
              </a:p>
              <a:p>
                <a:pPr defTabSz="457200">
                  <a:defRPr/>
                </a:pPr>
                <a:r>
                  <a:rPr lang="en-US" altLang="en-US" sz="2000" dirty="0">
                    <a:solidFill>
                      <a:prstClr val="black"/>
                    </a:solidFill>
                    <a:latin typeface="Proxima Nova Alt Rg" panose="02000506030000020004" pitchFamily="50" charset="0"/>
                  </a:rPr>
                  <a:t>		</a:t>
                </a:r>
              </a:p>
              <a:p>
                <a:pPr defTabSz="457200">
                  <a:lnSpc>
                    <a:spcPct val="80000"/>
                  </a:lnSpc>
                  <a:defRPr/>
                </a:pPr>
                <a:r>
                  <a:rPr lang="en-US" altLang="en-US" sz="2000" dirty="0">
                    <a:solidFill>
                      <a:prstClr val="black"/>
                    </a:solidFill>
                    <a:latin typeface="Proxima Nova Alt Rg" panose="02000506030000020004" pitchFamily="50" charset="0"/>
                  </a:rPr>
                  <a:t>                      Total Time Available          Seconds	  51,000 sec	</a:t>
                </a:r>
                <a:r>
                  <a:rPr lang="en-US" altLang="en-US" sz="2000" dirty="0">
                    <a:solidFill>
                      <a:prstClr val="black">
                        <a:lumMod val="65000"/>
                        <a:lumOff val="35000"/>
                      </a:prstClr>
                    </a:solidFill>
                    <a:latin typeface="Proxima Nova Alt Rg" panose="02000506030000020004" pitchFamily="50" charset="0"/>
                  </a:rPr>
                  <a:t>		</a:t>
                </a:r>
                <a:r>
                  <a:rPr lang="en-US" altLang="en-US" sz="2000" b="1" dirty="0">
                    <a:solidFill>
                      <a:srgbClr val="AB5326"/>
                    </a:solidFill>
                    <a:latin typeface="Proxima Nova Alt Rg" panose="02000506030000020004" pitchFamily="50" charset="0"/>
                  </a:rPr>
                  <a:t>170 sec</a:t>
                </a:r>
              </a:p>
              <a:p>
                <a:pPr defTabSz="457200">
                  <a:lnSpc>
                    <a:spcPct val="80000"/>
                  </a:lnSpc>
                  <a:defRPr/>
                </a:pPr>
                <a:r>
                  <a:rPr lang="en-US" altLang="en-US" sz="2000" b="1" dirty="0">
                    <a:solidFill>
                      <a:srgbClr val="AB5326"/>
                    </a:solidFill>
                    <a:latin typeface="Proxima Nova Alt Rg" panose="02000506030000020004" pitchFamily="50" charset="0"/>
                  </a:rPr>
                  <a:t>Takt Time  </a:t>
                </a:r>
                <a:r>
                  <a:rPr lang="en-US" altLang="en-US" sz="2000" dirty="0">
                    <a:solidFill>
                      <a:prstClr val="black"/>
                    </a:solidFill>
                    <a:latin typeface="Proxima Nova Alt Rg" panose="02000506030000020004" pitchFamily="50" charset="0"/>
                  </a:rPr>
                  <a:t>=  ------------------------------   =     -----------  =  ----------------	  =</a:t>
                </a:r>
                <a:r>
                  <a:rPr lang="en-US" altLang="en-US" sz="2000" dirty="0">
                    <a:solidFill>
                      <a:prstClr val="black">
                        <a:lumMod val="65000"/>
                        <a:lumOff val="35000"/>
                      </a:prstClr>
                    </a:solidFill>
                    <a:latin typeface="Proxima Nova Alt Rg" panose="02000506030000020004" pitchFamily="50" charset="0"/>
                  </a:rPr>
                  <a:t>	</a:t>
                </a:r>
                <a:r>
                  <a:rPr lang="en-US" altLang="en-US" sz="2000" dirty="0">
                    <a:solidFill>
                      <a:srgbClr val="AB5326"/>
                    </a:solidFill>
                    <a:latin typeface="Proxima Nova Alt Rg" panose="02000506030000020004" pitchFamily="50" charset="0"/>
                  </a:rPr>
                  <a:t>-----------</a:t>
                </a:r>
              </a:p>
              <a:p>
                <a:pPr defTabSz="457200">
                  <a:lnSpc>
                    <a:spcPct val="80000"/>
                  </a:lnSpc>
                  <a:defRPr/>
                </a:pPr>
                <a:r>
                  <a:rPr lang="en-US" altLang="en-US" sz="2000" dirty="0">
                    <a:solidFill>
                      <a:prstClr val="black"/>
                    </a:solidFill>
                    <a:latin typeface="Proxima Nova Alt Rg" panose="02000506030000020004" pitchFamily="50" charset="0"/>
                  </a:rPr>
                  <a:t>			   Customer Demand              Unit	    300 units</a:t>
                </a:r>
                <a:r>
                  <a:rPr lang="en-US" altLang="en-US" sz="2000" dirty="0">
                    <a:solidFill>
                      <a:prstClr val="black">
                        <a:lumMod val="65000"/>
                        <a:lumOff val="35000"/>
                      </a:prstClr>
                    </a:solidFill>
                    <a:latin typeface="Proxima Nova Alt Rg" panose="02000506030000020004" pitchFamily="50" charset="0"/>
                  </a:rPr>
                  <a:t>			</a:t>
                </a:r>
                <a:r>
                  <a:rPr lang="en-US" altLang="en-US" sz="2000" dirty="0">
                    <a:solidFill>
                      <a:srgbClr val="AB5326"/>
                    </a:solidFill>
                    <a:latin typeface="Proxima Nova Alt Rg" panose="02000506030000020004" pitchFamily="50" charset="0"/>
                  </a:rPr>
                  <a:t>   </a:t>
                </a:r>
                <a:r>
                  <a:rPr lang="en-US" altLang="en-US" sz="2000" b="1" dirty="0">
                    <a:solidFill>
                      <a:srgbClr val="AB5326"/>
                    </a:solidFill>
                    <a:latin typeface="Proxima Nova Alt Rg" panose="02000506030000020004" pitchFamily="50" charset="0"/>
                  </a:rPr>
                  <a:t>unit</a:t>
                </a:r>
              </a:p>
              <a:p>
                <a:pPr defTabSz="457200">
                  <a:defRPr/>
                </a:pPr>
                <a:endParaRPr lang="en-US" altLang="en-US" sz="2000" dirty="0">
                  <a:solidFill>
                    <a:prstClr val="black"/>
                  </a:solidFill>
                  <a:latin typeface="Proxima Nova Alt Rg" panose="02000506030000020004" pitchFamily="50" charset="0"/>
                </a:endParaRPr>
              </a:p>
            </p:txBody>
          </p:sp>
          <p:sp>
            <p:nvSpPr>
              <p:cNvPr id="8" name="TextBox 2">
                <a:extLst>
                  <a:ext uri="{FF2B5EF4-FFF2-40B4-BE49-F238E27FC236}">
                    <a16:creationId xmlns:a16="http://schemas.microsoft.com/office/drawing/2014/main" id="{208CC5AC-B055-2266-A4F1-89A6E4FBFA51}"/>
                  </a:ext>
                </a:extLst>
              </p:cNvPr>
              <p:cNvSpPr txBox="1">
                <a:spLocks noChangeArrowheads="1"/>
              </p:cNvSpPr>
              <p:nvPr/>
            </p:nvSpPr>
            <p:spPr bwMode="auto">
              <a:xfrm>
                <a:off x="5447211" y="1832111"/>
                <a:ext cx="10080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pPr>
                <a:r>
                  <a:rPr lang="en-US" altLang="en-US" sz="2000" dirty="0">
                    <a:solidFill>
                      <a:prstClr val="black"/>
                    </a:solidFill>
                    <a:latin typeface="Proxima Nova Alt Rg" panose="02000506030000020004" pitchFamily="50" charset="0"/>
                  </a:rPr>
                  <a:t>480</a:t>
                </a:r>
              </a:p>
              <a:p>
                <a:pPr algn="r" defTabSz="457200" fontAlgn="base">
                  <a:spcBef>
                    <a:spcPct val="0"/>
                  </a:spcBef>
                  <a:spcAft>
                    <a:spcPct val="0"/>
                  </a:spcAft>
                </a:pPr>
                <a:r>
                  <a:rPr lang="en-US" altLang="en-US" sz="2000" dirty="0">
                    <a:solidFill>
                      <a:prstClr val="black"/>
                    </a:solidFill>
                    <a:latin typeface="Proxima Nova Alt Rg" panose="02000506030000020004" pitchFamily="50" charset="0"/>
                  </a:rPr>
                  <a:t>30</a:t>
                </a:r>
              </a:p>
              <a:p>
                <a:pPr algn="r" defTabSz="457200" fontAlgn="base">
                  <a:spcBef>
                    <a:spcPct val="0"/>
                  </a:spcBef>
                  <a:spcAft>
                    <a:spcPct val="0"/>
                  </a:spcAft>
                </a:pPr>
                <a:r>
                  <a:rPr lang="en-US" altLang="en-US" sz="2000" dirty="0">
                    <a:solidFill>
                      <a:prstClr val="black"/>
                    </a:solidFill>
                    <a:latin typeface="Proxima Nova Alt Rg" panose="02000506030000020004" pitchFamily="50" charset="0"/>
                  </a:rPr>
                  <a:t>15</a:t>
                </a:r>
              </a:p>
              <a:p>
                <a:pPr algn="r" defTabSz="457200" fontAlgn="base">
                  <a:spcBef>
                    <a:spcPct val="0"/>
                  </a:spcBef>
                  <a:spcAft>
                    <a:spcPct val="0"/>
                  </a:spcAft>
                </a:pPr>
                <a:r>
                  <a:rPr lang="en-US" altLang="en-US" sz="2000" dirty="0">
                    <a:solidFill>
                      <a:prstClr val="black"/>
                    </a:solidFill>
                    <a:latin typeface="Proxima Nova Alt Rg" panose="02000506030000020004" pitchFamily="50" charset="0"/>
                  </a:rPr>
                  <a:t>10</a:t>
                </a:r>
              </a:p>
              <a:p>
                <a:pPr algn="r" defTabSz="457200" fontAlgn="base">
                  <a:spcBef>
                    <a:spcPct val="0"/>
                  </a:spcBef>
                  <a:spcAft>
                    <a:spcPct val="0"/>
                  </a:spcAft>
                </a:pPr>
                <a:r>
                  <a:rPr lang="en-US" altLang="en-US" sz="2000" dirty="0">
                    <a:solidFill>
                      <a:prstClr val="black"/>
                    </a:solidFill>
                    <a:latin typeface="Proxima Nova Alt Rg" panose="02000506030000020004" pitchFamily="50" charset="0"/>
                  </a:rPr>
                  <a:t>425</a:t>
                </a:r>
              </a:p>
              <a:p>
                <a:pPr algn="r" defTabSz="457200" fontAlgn="base">
                  <a:spcBef>
                    <a:spcPct val="0"/>
                  </a:spcBef>
                  <a:spcAft>
                    <a:spcPct val="0"/>
                  </a:spcAft>
                </a:pPr>
                <a:r>
                  <a:rPr lang="en-US" altLang="en-US" sz="2000" dirty="0">
                    <a:solidFill>
                      <a:prstClr val="black"/>
                    </a:solidFill>
                    <a:latin typeface="Proxima Nova Alt Rg" panose="02000506030000020004" pitchFamily="50" charset="0"/>
                  </a:rPr>
                  <a:t>25,000</a:t>
                </a:r>
              </a:p>
            </p:txBody>
          </p:sp>
          <p:sp>
            <p:nvSpPr>
              <p:cNvPr id="9" name="TextBox 4">
                <a:extLst>
                  <a:ext uri="{FF2B5EF4-FFF2-40B4-BE49-F238E27FC236}">
                    <a16:creationId xmlns:a16="http://schemas.microsoft.com/office/drawing/2014/main" id="{69432C86-0C77-B32D-6116-30ECE80ADB19}"/>
                  </a:ext>
                </a:extLst>
              </p:cNvPr>
              <p:cNvSpPr txBox="1">
                <a:spLocks noChangeArrowheads="1"/>
              </p:cNvSpPr>
              <p:nvPr/>
            </p:nvSpPr>
            <p:spPr bwMode="auto">
              <a:xfrm>
                <a:off x="2351314" y="3974011"/>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pPr>
                <a:r>
                  <a:rPr lang="en-US" altLang="en-US" sz="2000">
                    <a:solidFill>
                      <a:prstClr val="black"/>
                    </a:solidFill>
                    <a:latin typeface="Proxima Nova Alt Rg" panose="02000506030000020004" pitchFamily="50" charset="0"/>
                  </a:rPr>
                  <a:t>25,000</a:t>
                </a:r>
              </a:p>
            </p:txBody>
          </p:sp>
          <p:sp>
            <p:nvSpPr>
              <p:cNvPr id="10" name="TextBox 5">
                <a:extLst>
                  <a:ext uri="{FF2B5EF4-FFF2-40B4-BE49-F238E27FC236}">
                    <a16:creationId xmlns:a16="http://schemas.microsoft.com/office/drawing/2014/main" id="{A3931297-136E-0E91-DD8D-AD2E0A199CD4}"/>
                  </a:ext>
                </a:extLst>
              </p:cNvPr>
              <p:cNvSpPr txBox="1">
                <a:spLocks noChangeArrowheads="1"/>
              </p:cNvSpPr>
              <p:nvPr/>
            </p:nvSpPr>
            <p:spPr bwMode="auto">
              <a:xfrm>
                <a:off x="5231039" y="3972424"/>
                <a:ext cx="33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pPr>
                <a:r>
                  <a:rPr lang="en-US" altLang="en-US" sz="2000">
                    <a:solidFill>
                      <a:prstClr val="black"/>
                    </a:solidFill>
                    <a:latin typeface="Proxima Nova Alt Rg" panose="02000506030000020004" pitchFamily="50" charset="0"/>
                  </a:rPr>
                  <a:t>2</a:t>
                </a:r>
              </a:p>
            </p:txBody>
          </p:sp>
          <p:sp>
            <p:nvSpPr>
              <p:cNvPr id="11" name="TextBox 6">
                <a:extLst>
                  <a:ext uri="{FF2B5EF4-FFF2-40B4-BE49-F238E27FC236}">
                    <a16:creationId xmlns:a16="http://schemas.microsoft.com/office/drawing/2014/main" id="{36B192A7-5C11-2349-7352-46DB170BB09D}"/>
                  </a:ext>
                </a:extLst>
              </p:cNvPr>
              <p:cNvSpPr txBox="1">
                <a:spLocks noChangeArrowheads="1"/>
              </p:cNvSpPr>
              <p:nvPr/>
            </p:nvSpPr>
            <p:spPr bwMode="auto">
              <a:xfrm>
                <a:off x="7634792" y="3980361"/>
                <a:ext cx="9823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pPr>
                <a:r>
                  <a:rPr lang="en-US" altLang="en-US" sz="2000" b="1" dirty="0">
                    <a:solidFill>
                      <a:srgbClr val="AB5326"/>
                    </a:solidFill>
                    <a:latin typeface="Proxima Nova Alt Rg" panose="02000506030000020004" pitchFamily="50" charset="0"/>
                  </a:rPr>
                  <a:t>51,000</a:t>
                </a:r>
              </a:p>
            </p:txBody>
          </p:sp>
        </p:grpSp>
      </p:grpSp>
    </p:spTree>
    <p:extLst>
      <p:ext uri="{BB962C8B-B14F-4D97-AF65-F5344CB8AC3E}">
        <p14:creationId xmlns:p14="http://schemas.microsoft.com/office/powerpoint/2010/main" val="34728391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F7622D-D679-1D09-D4C4-E6AB620DC20C}"/>
              </a:ext>
            </a:extLst>
          </p:cNvPr>
          <p:cNvSpPr>
            <a:spLocks noGrp="1"/>
          </p:cNvSpPr>
          <p:nvPr>
            <p:ph type="body" sz="quarter" idx="12"/>
          </p:nvPr>
        </p:nvSpPr>
        <p:spPr/>
        <p:txBody>
          <a:bodyPr>
            <a:normAutofit fontScale="92500"/>
          </a:bodyPr>
          <a:lstStyle/>
          <a:p>
            <a:r>
              <a:rPr lang="en-US" dirty="0"/>
              <a:t>Takt Time: Key Points</a:t>
            </a:r>
          </a:p>
        </p:txBody>
      </p:sp>
      <p:sp>
        <p:nvSpPr>
          <p:cNvPr id="4" name="Text Placeholder 3">
            <a:extLst>
              <a:ext uri="{FF2B5EF4-FFF2-40B4-BE49-F238E27FC236}">
                <a16:creationId xmlns:a16="http://schemas.microsoft.com/office/drawing/2014/main" id="{B3FF4592-92A8-F1E2-109B-887DC9BABEB4}"/>
              </a:ext>
            </a:extLst>
          </p:cNvPr>
          <p:cNvSpPr>
            <a:spLocks noGrp="1"/>
          </p:cNvSpPr>
          <p:nvPr>
            <p:ph type="body" sz="quarter" idx="17"/>
          </p:nvPr>
        </p:nvSpPr>
        <p:spPr>
          <a:xfrm>
            <a:off x="5191835" y="1573122"/>
            <a:ext cx="6799431" cy="3003643"/>
          </a:xfrm>
        </p:spPr>
        <p:txBody>
          <a:bodyPr/>
          <a:lstStyle/>
          <a:p>
            <a:r>
              <a:rPr lang="en-US" dirty="0"/>
              <a:t>Establishing Takt Time is essential for establishing a lean manufacturing environment</a:t>
            </a:r>
          </a:p>
          <a:p>
            <a:r>
              <a:rPr lang="en-US" dirty="0"/>
              <a:t>Takt Time is not decided on the “production floor,” it is decided in the “office”</a:t>
            </a:r>
          </a:p>
          <a:p>
            <a:r>
              <a:rPr lang="en-US" dirty="0"/>
              <a:t>Takt is the pace we need to produce parts in order to meet customer demands</a:t>
            </a:r>
          </a:p>
          <a:p>
            <a:r>
              <a:rPr lang="en-US" dirty="0"/>
              <a:t>We must re-calculate Takt Time when there is a change in customer demand or the time available to produce the demand</a:t>
            </a:r>
          </a:p>
          <a:p>
            <a:endParaRPr lang="en-US" dirty="0"/>
          </a:p>
        </p:txBody>
      </p:sp>
      <p:sp>
        <p:nvSpPr>
          <p:cNvPr id="5" name="Rectangle 4">
            <a:extLst>
              <a:ext uri="{FF2B5EF4-FFF2-40B4-BE49-F238E27FC236}">
                <a16:creationId xmlns:a16="http://schemas.microsoft.com/office/drawing/2014/main" id="{3071C9B2-E2BC-D455-0559-A0A72805D07F}"/>
              </a:ext>
            </a:extLst>
          </p:cNvPr>
          <p:cNvSpPr/>
          <p:nvPr/>
        </p:nvSpPr>
        <p:spPr>
          <a:xfrm>
            <a:off x="356301" y="4544223"/>
            <a:ext cx="4214948" cy="1380309"/>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D6FD8A96-E3AD-F56B-4D9D-D39DD4B0C7C8}"/>
              </a:ext>
            </a:extLst>
          </p:cNvPr>
          <p:cNvPicPr>
            <a:picLocks noChangeAspect="1"/>
          </p:cNvPicPr>
          <p:nvPr/>
        </p:nvPicPr>
        <p:blipFill rotWithShape="1">
          <a:blip r:embed="rId2">
            <a:grayscl/>
          </a:blip>
          <a:srcRect r="63717"/>
          <a:stretch/>
        </p:blipFill>
        <p:spPr>
          <a:xfrm>
            <a:off x="694302" y="1350026"/>
            <a:ext cx="3538945"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7" name="Picture Placeholder 3">
                <a:extLst>
                  <a:ext uri="{FF2B5EF4-FFF2-40B4-BE49-F238E27FC236}">
                    <a16:creationId xmlns:a16="http://schemas.microsoft.com/office/drawing/2014/main" id="{0E14077D-D5B2-0283-2147-D373808602CE}"/>
                  </a:ext>
                </a:extLst>
              </p:cNvPr>
              <p:cNvSpPr txBox="1">
                <a:spLocks/>
              </p:cNvSpPr>
              <p:nvPr/>
            </p:nvSpPr>
            <p:spPr>
              <a:xfrm>
                <a:off x="457612" y="4795682"/>
                <a:ext cx="3886200" cy="877390"/>
              </a:xfrm>
              <a:prstGeom prst="rect">
                <a:avLst/>
              </a:prstGeom>
            </p:spPr>
            <p:txBody>
              <a:bodyPr vert="horz" lIns="91440" tIns="45720" rIns="91440" bIns="45720" rtlCol="0">
                <a:normAutofit/>
              </a:bodyPr>
              <a:lstStyle>
                <a:lvl1pPr marL="2222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ü"/>
                  <a:tabLst/>
                  <a:defRPr sz="1750" b="0" i="0" u="none" strike="noStrike" cap="none" spc="0" baseline="0">
                    <a:solidFill>
                      <a:schemeClr val="tx1"/>
                    </a:solidFill>
                    <a:uFillTx/>
                    <a:latin typeface="+mn-lt"/>
                    <a:ea typeface="Proxima Nova Medium" panose="02000506030000020004" pitchFamily="50" charset="0"/>
                    <a:cs typeface="Proxima Nova Medium" panose="02000506030000020004" pitchFamily="50" charset="0"/>
                    <a:sym typeface="Proxima Nova Medium"/>
                  </a:defRPr>
                </a:lvl1pPr>
                <a:lvl2pPr marL="527050" marR="0" indent="-222250" algn="l" defTabSz="228600" rtl="0" eaLnBrk="1" latinLnBrk="0" hangingPunct="1">
                  <a:lnSpc>
                    <a:spcPct val="102000"/>
                  </a:lnSpc>
                  <a:spcBef>
                    <a:spcPts val="0"/>
                  </a:spcBef>
                  <a:spcAft>
                    <a:spcPts val="900"/>
                  </a:spcAft>
                  <a:buClrTx/>
                  <a:buSzPct val="123000"/>
                  <a:buFont typeface="Arial" panose="020B0604020202020204" pitchFamily="34" charset="0"/>
                  <a:buChar char="•"/>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2pPr>
                <a:lvl3pPr marL="831850" marR="0" indent="-222250" algn="l" defTabSz="228600" rtl="0" eaLnBrk="1" latinLnBrk="0" hangingPunct="1">
                  <a:lnSpc>
                    <a:spcPct val="102000"/>
                  </a:lnSpc>
                  <a:spcBef>
                    <a:spcPts val="0"/>
                  </a:spcBef>
                  <a:spcAft>
                    <a:spcPts val="900"/>
                  </a:spcAft>
                  <a:buClrTx/>
                  <a:buSzPct val="123000"/>
                  <a:buFont typeface="Courier New" panose="02070309020205020404" pitchFamily="49" charset="0"/>
                  <a:buChar char="o"/>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3pPr>
                <a:lvl4pPr marL="11366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4pPr>
                <a:lvl5pPr marL="1441450" marR="0" indent="-222250" algn="l" defTabSz="228600" rtl="0" eaLnBrk="1" latinLnBrk="0" hangingPunct="1">
                  <a:lnSpc>
                    <a:spcPct val="102000"/>
                  </a:lnSpc>
                  <a:spcBef>
                    <a:spcPts val="0"/>
                  </a:spcBef>
                  <a:spcAft>
                    <a:spcPts val="900"/>
                  </a:spcAft>
                  <a:buClrTx/>
                  <a:buSzPct val="123000"/>
                  <a:buFont typeface="Wingdings" panose="05000000000000000000" pitchFamily="2" charset="2"/>
                  <a:buChar char="Ø"/>
                  <a:tabLst/>
                  <a:defRPr sz="1750" b="0" i="0" u="none" strike="noStrike" cap="none" spc="0" baseline="0">
                    <a:solidFill>
                      <a:srgbClr val="233346"/>
                    </a:solidFill>
                    <a:uFillTx/>
                    <a:latin typeface="+mn-lt"/>
                    <a:ea typeface="Proxima Nova Medium" panose="02000506030000020004" pitchFamily="50" charset="0"/>
                    <a:cs typeface="Proxima Nova Medium" panose="02000506030000020004" pitchFamily="50" charset="0"/>
                    <a:sym typeface="Proxima Nova Medium"/>
                  </a:defRPr>
                </a:lvl5pPr>
                <a:lvl6pPr marL="17462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6pPr>
                <a:lvl7pPr marL="20510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7pPr>
                <a:lvl8pPr marL="23558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8pPr>
                <a:lvl9pPr marL="2660650" marR="0" indent="-222250" algn="l" defTabSz="228600" rtl="0" eaLnBrk="1" latinLnBrk="0" hangingPunct="1">
                  <a:lnSpc>
                    <a:spcPct val="100000"/>
                  </a:lnSpc>
                  <a:spcBef>
                    <a:spcPts val="750"/>
                  </a:spcBef>
                  <a:spcAft>
                    <a:spcPts val="0"/>
                  </a:spcAft>
                  <a:buClrTx/>
                  <a:buSzPct val="123000"/>
                  <a:buFontTx/>
                  <a:buChar char="•"/>
                  <a:tabLst/>
                  <a:defRPr sz="1750" b="0" i="0" u="none" strike="noStrike" cap="none" spc="0" baseline="0">
                    <a:solidFill>
                      <a:srgbClr val="233346"/>
                    </a:solidFill>
                    <a:uFillTx/>
                    <a:latin typeface="Proxima Nova Medium"/>
                    <a:ea typeface="Proxima Nova Medium"/>
                    <a:cs typeface="Proxima Nova Medium"/>
                    <a:sym typeface="Proxima Nova Medium"/>
                  </a:defRPr>
                </a:lvl9pPr>
              </a:lstStyle>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b="1" i="1" kern="0" smtClean="0">
                          <a:latin typeface="Cambria Math" panose="02040503050406030204" pitchFamily="18" charset="0"/>
                        </a:rPr>
                        <m:t>𝑻𝒂𝒌𝒕</m:t>
                      </m:r>
                      <m:r>
                        <a:rPr lang="en-US" b="1" i="1" kern="0" smtClean="0">
                          <a:latin typeface="Cambria Math" panose="02040503050406030204" pitchFamily="18" charset="0"/>
                        </a:rPr>
                        <m:t> </m:t>
                      </m:r>
                      <m:r>
                        <a:rPr lang="en-US" b="1" i="1" kern="0" smtClean="0">
                          <a:latin typeface="Cambria Math" panose="02040503050406030204" pitchFamily="18" charset="0"/>
                        </a:rPr>
                        <m:t>𝑻𝒊𝒎𝒆</m:t>
                      </m:r>
                      <m:r>
                        <a:rPr lang="en-US" b="1" i="1" kern="0" smtClean="0">
                          <a:latin typeface="Cambria Math" panose="02040503050406030204" pitchFamily="18" charset="0"/>
                        </a:rPr>
                        <m:t>=</m:t>
                      </m:r>
                      <m:f>
                        <m:fPr>
                          <m:ctrlPr>
                            <a:rPr lang="en-US" b="1" i="1" kern="0" smtClean="0">
                              <a:latin typeface="Cambria Math" panose="02040503050406030204" pitchFamily="18" charset="0"/>
                            </a:rPr>
                          </m:ctrlPr>
                        </m:fPr>
                        <m:num>
                          <m:r>
                            <a:rPr lang="en-US" b="1" i="1" kern="0">
                              <a:latin typeface="Cambria Math" panose="02040503050406030204" pitchFamily="18" charset="0"/>
                            </a:rPr>
                            <m:t>𝑻𝒐𝒕𝒂𝒍</m:t>
                          </m:r>
                          <m:r>
                            <a:rPr lang="en-US" b="1" i="1" kern="0">
                              <a:latin typeface="Cambria Math" panose="02040503050406030204" pitchFamily="18" charset="0"/>
                            </a:rPr>
                            <m:t> </m:t>
                          </m:r>
                          <m:r>
                            <a:rPr lang="en-US" b="1" i="1" kern="0">
                              <a:latin typeface="Cambria Math" panose="02040503050406030204" pitchFamily="18" charset="0"/>
                            </a:rPr>
                            <m:t>𝑻𝒊𝒎𝒆</m:t>
                          </m:r>
                          <m:r>
                            <a:rPr lang="en-US" b="1" i="1" kern="0">
                              <a:latin typeface="Cambria Math" panose="02040503050406030204" pitchFamily="18" charset="0"/>
                            </a:rPr>
                            <m:t> </m:t>
                          </m:r>
                          <m:r>
                            <a:rPr lang="en-US" b="1" i="1" kern="0">
                              <a:latin typeface="Cambria Math" panose="02040503050406030204" pitchFamily="18" charset="0"/>
                            </a:rPr>
                            <m:t>𝑨𝒗𝒂𝒊𝒍𝒂𝒃𝒍𝒆</m:t>
                          </m:r>
                        </m:num>
                        <m:den>
                          <m:r>
                            <a:rPr lang="en-US" b="1" i="1" kern="0" smtClean="0">
                              <a:latin typeface="Cambria Math" panose="02040503050406030204" pitchFamily="18" charset="0"/>
                            </a:rPr>
                            <m:t>𝑪𝒖𝒔𝒕𝒐𝒎𝒆𝒓</m:t>
                          </m:r>
                          <m:r>
                            <a:rPr lang="en-US" b="1" i="1" kern="0" smtClean="0">
                              <a:latin typeface="Cambria Math" panose="02040503050406030204" pitchFamily="18" charset="0"/>
                            </a:rPr>
                            <m:t> </m:t>
                          </m:r>
                          <m:r>
                            <a:rPr lang="en-US" b="1" i="1" kern="0" smtClean="0">
                              <a:latin typeface="Cambria Math" panose="02040503050406030204" pitchFamily="18" charset="0"/>
                            </a:rPr>
                            <m:t>𝑫𝒆𝒎𝒂𝒏𝒅</m:t>
                          </m:r>
                        </m:den>
                      </m:f>
                    </m:oMath>
                  </m:oMathPara>
                </a14:m>
                <a:endParaRPr lang="en-US" b="1" kern="0" dirty="0"/>
              </a:p>
            </p:txBody>
          </p:sp>
        </mc:Choice>
        <mc:Fallback xmlns="">
          <p:sp>
            <p:nvSpPr>
              <p:cNvPr id="7" name="Picture Placeholder 3">
                <a:extLst>
                  <a:ext uri="{FF2B5EF4-FFF2-40B4-BE49-F238E27FC236}">
                    <a16:creationId xmlns:a16="http://schemas.microsoft.com/office/drawing/2014/main" id="{0E14077D-D5B2-0283-2147-D373808602CE}"/>
                  </a:ext>
                </a:extLst>
              </p:cNvPr>
              <p:cNvSpPr txBox="1">
                <a:spLocks noRot="1" noChangeAspect="1" noMove="1" noResize="1" noEditPoints="1" noAdjustHandles="1" noChangeArrowheads="1" noChangeShapeType="1" noTextEdit="1"/>
              </p:cNvSpPr>
              <p:nvPr/>
            </p:nvSpPr>
            <p:spPr>
              <a:xfrm>
                <a:off x="457612" y="4795682"/>
                <a:ext cx="3886200" cy="8773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66770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80A6A-9D6F-2232-ADDD-98336C3F6BAC}"/>
              </a:ext>
            </a:extLst>
          </p:cNvPr>
          <p:cNvSpPr>
            <a:spLocks noGrp="1"/>
          </p:cNvSpPr>
          <p:nvPr>
            <p:ph type="body" sz="quarter" idx="10"/>
          </p:nvPr>
        </p:nvSpPr>
        <p:spPr>
          <a:xfrm>
            <a:off x="1451363" y="2136449"/>
            <a:ext cx="3154819" cy="3092500"/>
          </a:xfrm>
        </p:spPr>
        <p:txBody>
          <a:bodyPr>
            <a:normAutofit/>
          </a:bodyPr>
          <a:lstStyle/>
          <a:p>
            <a:pPr marL="285750" indent="-285750">
              <a:buFont typeface="Arial" panose="020B0604020202020204" pitchFamily="34" charset="0"/>
              <a:buChar char="•"/>
            </a:pPr>
            <a:r>
              <a:rPr lang="en-US" sz="1400" dirty="0"/>
              <a:t>Welcome to Standard Work!</a:t>
            </a:r>
          </a:p>
          <a:p>
            <a:pPr marL="285750" indent="-285750">
              <a:buFont typeface="Arial" panose="020B0604020202020204" pitchFamily="34" charset="0"/>
              <a:buChar char="•"/>
            </a:pPr>
            <a:r>
              <a:rPr lang="en-US" sz="1400" dirty="0"/>
              <a:t>Introduction of Trainer(s)</a:t>
            </a:r>
          </a:p>
          <a:p>
            <a:pPr marL="285750" indent="-285750">
              <a:buFont typeface="Arial" panose="020B0604020202020204" pitchFamily="34" charset="0"/>
              <a:buChar char="•"/>
            </a:pPr>
            <a:r>
              <a:rPr lang="en-US" sz="1400" dirty="0"/>
              <a:t>Introduction of Team Member(s)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88528594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E4196-39E3-3DE3-7E33-7B229E9BA600}"/>
              </a:ext>
            </a:extLst>
          </p:cNvPr>
          <p:cNvSpPr>
            <a:spLocks noGrp="1"/>
          </p:cNvSpPr>
          <p:nvPr>
            <p:ph type="body" sz="quarter" idx="11"/>
          </p:nvPr>
        </p:nvSpPr>
        <p:spPr/>
        <p:txBody>
          <a:bodyPr>
            <a:normAutofit fontScale="92500" lnSpcReduction="10000"/>
          </a:bodyPr>
          <a:lstStyle/>
          <a:p>
            <a:r>
              <a:rPr lang="en-US" dirty="0"/>
              <a:t>Flow</a:t>
            </a:r>
          </a:p>
        </p:txBody>
      </p:sp>
    </p:spTree>
    <p:extLst>
      <p:ext uri="{BB962C8B-B14F-4D97-AF65-F5344CB8AC3E}">
        <p14:creationId xmlns:p14="http://schemas.microsoft.com/office/powerpoint/2010/main" val="5972908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E22DC-7AD3-3689-515E-F6B27A840591}"/>
              </a:ext>
            </a:extLst>
          </p:cNvPr>
          <p:cNvPicPr>
            <a:picLocks noChangeAspect="1"/>
          </p:cNvPicPr>
          <p:nvPr/>
        </p:nvPicPr>
        <p:blipFill>
          <a:blip r:embed="rId2"/>
          <a:stretch>
            <a:fillRect/>
          </a:stretch>
        </p:blipFill>
        <p:spPr>
          <a:xfrm>
            <a:off x="534882" y="2296681"/>
            <a:ext cx="3886200" cy="1661350"/>
          </a:xfrm>
          <a:prstGeom prst="rect">
            <a:avLst/>
          </a:prstGeom>
          <a:noFill/>
        </p:spPr>
      </p:pic>
      <p:sp>
        <p:nvSpPr>
          <p:cNvPr id="3" name="Text Placeholder 2">
            <a:extLst>
              <a:ext uri="{FF2B5EF4-FFF2-40B4-BE49-F238E27FC236}">
                <a16:creationId xmlns:a16="http://schemas.microsoft.com/office/drawing/2014/main" id="{3F7282EB-3F25-B993-5F40-E9CDE2D31881}"/>
              </a:ext>
            </a:extLst>
          </p:cNvPr>
          <p:cNvSpPr>
            <a:spLocks noGrp="1"/>
          </p:cNvSpPr>
          <p:nvPr>
            <p:ph type="body" sz="quarter" idx="12"/>
          </p:nvPr>
        </p:nvSpPr>
        <p:spPr>
          <a:xfrm>
            <a:off x="5029200" y="150019"/>
            <a:ext cx="7124700" cy="1116806"/>
          </a:xfrm>
        </p:spPr>
        <p:txBody>
          <a:bodyPr anchor="ctr">
            <a:normAutofit/>
          </a:bodyPr>
          <a:lstStyle/>
          <a:p>
            <a:r>
              <a:rPr lang="en-US" dirty="0"/>
              <a:t>Flow</a:t>
            </a:r>
          </a:p>
        </p:txBody>
      </p:sp>
      <p:sp>
        <p:nvSpPr>
          <p:cNvPr id="4" name="Text Placeholder 3">
            <a:extLst>
              <a:ext uri="{FF2B5EF4-FFF2-40B4-BE49-F238E27FC236}">
                <a16:creationId xmlns:a16="http://schemas.microsoft.com/office/drawing/2014/main" id="{017B1377-4B69-4905-8E77-4AC61D3397B4}"/>
              </a:ext>
            </a:extLst>
          </p:cNvPr>
          <p:cNvSpPr>
            <a:spLocks noGrp="1"/>
          </p:cNvSpPr>
          <p:nvPr>
            <p:ph type="body" sz="quarter" idx="17"/>
          </p:nvPr>
        </p:nvSpPr>
        <p:spPr>
          <a:xfrm>
            <a:off x="5191835" y="1573122"/>
            <a:ext cx="6800850" cy="3913187"/>
          </a:xfrm>
        </p:spPr>
        <p:txBody>
          <a:bodyPr>
            <a:normAutofit/>
          </a:bodyPr>
          <a:lstStyle/>
          <a:p>
            <a:r>
              <a:rPr lang="en-US" dirty="0"/>
              <a:t>Material and operators need to flow, continuously, from raw material to finished goods</a:t>
            </a:r>
          </a:p>
          <a:p>
            <a:r>
              <a:rPr lang="en-US" dirty="0"/>
              <a:t>Manufacturing cells must support the idea of “one-piece-flow”</a:t>
            </a:r>
          </a:p>
          <a:p>
            <a:r>
              <a:rPr lang="en-US" dirty="0"/>
              <a:t>Standard work in process should be used to maintain flow</a:t>
            </a:r>
          </a:p>
          <a:p>
            <a:r>
              <a:rPr lang="en-US" dirty="0"/>
              <a:t>Flow should be from raw material to finished goods</a:t>
            </a:r>
          </a:p>
          <a:p>
            <a:r>
              <a:rPr lang="en-US" dirty="0"/>
              <a:t>Manufacturing cells must follow “STANDARD WORK”</a:t>
            </a:r>
          </a:p>
          <a:p>
            <a:r>
              <a:rPr lang="en-US" dirty="0"/>
              <a:t>Flow should be right to left or “counterclockwise”</a:t>
            </a:r>
          </a:p>
          <a:p>
            <a:endParaRPr lang="en-US" dirty="0"/>
          </a:p>
        </p:txBody>
      </p:sp>
    </p:spTree>
    <p:extLst>
      <p:ext uri="{BB962C8B-B14F-4D97-AF65-F5344CB8AC3E}">
        <p14:creationId xmlns:p14="http://schemas.microsoft.com/office/powerpoint/2010/main" val="34311323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162EBE-7EEF-3D2C-6495-6375DC94F258}"/>
              </a:ext>
            </a:extLst>
          </p:cNvPr>
          <p:cNvSpPr>
            <a:spLocks noGrp="1"/>
          </p:cNvSpPr>
          <p:nvPr>
            <p:ph type="body" sz="quarter" idx="10"/>
          </p:nvPr>
        </p:nvSpPr>
        <p:spPr/>
        <p:txBody>
          <a:bodyPr>
            <a:normAutofit fontScale="85000" lnSpcReduction="20000"/>
          </a:bodyPr>
          <a:lstStyle/>
          <a:p>
            <a:r>
              <a:rPr lang="en-US" dirty="0"/>
              <a:t>Material and Operator Flow</a:t>
            </a:r>
          </a:p>
        </p:txBody>
      </p:sp>
      <p:grpSp>
        <p:nvGrpSpPr>
          <p:cNvPr id="70" name="Group 69">
            <a:extLst>
              <a:ext uri="{FF2B5EF4-FFF2-40B4-BE49-F238E27FC236}">
                <a16:creationId xmlns:a16="http://schemas.microsoft.com/office/drawing/2014/main" id="{178B5469-2EEF-11E8-A4C7-655CF0E80F98}"/>
              </a:ext>
            </a:extLst>
          </p:cNvPr>
          <p:cNvGrpSpPr/>
          <p:nvPr/>
        </p:nvGrpSpPr>
        <p:grpSpPr>
          <a:xfrm>
            <a:off x="2769326" y="1981200"/>
            <a:ext cx="6374674" cy="3448594"/>
            <a:chOff x="2799806" y="1981200"/>
            <a:chExt cx="6374674" cy="3448594"/>
          </a:xfrm>
        </p:grpSpPr>
        <p:sp>
          <p:nvSpPr>
            <p:cNvPr id="69" name="Rectangle 68">
              <a:extLst>
                <a:ext uri="{FF2B5EF4-FFF2-40B4-BE49-F238E27FC236}">
                  <a16:creationId xmlns:a16="http://schemas.microsoft.com/office/drawing/2014/main" id="{8BC0AFB0-89BA-7EC3-8DBD-6022013722BD}"/>
                </a:ext>
              </a:extLst>
            </p:cNvPr>
            <p:cNvSpPr/>
            <p:nvPr/>
          </p:nvSpPr>
          <p:spPr>
            <a:xfrm>
              <a:off x="2799806" y="1981200"/>
              <a:ext cx="6374674" cy="3448594"/>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68" name="Group 67">
              <a:extLst>
                <a:ext uri="{FF2B5EF4-FFF2-40B4-BE49-F238E27FC236}">
                  <a16:creationId xmlns:a16="http://schemas.microsoft.com/office/drawing/2014/main" id="{2785ECCC-950A-1BB0-5ED8-C710453073FA}"/>
                </a:ext>
              </a:extLst>
            </p:cNvPr>
            <p:cNvGrpSpPr/>
            <p:nvPr/>
          </p:nvGrpSpPr>
          <p:grpSpPr>
            <a:xfrm>
              <a:off x="3205843" y="2295797"/>
              <a:ext cx="5562601" cy="2819400"/>
              <a:chOff x="1600200" y="2133600"/>
              <a:chExt cx="5562601" cy="2819400"/>
            </a:xfrm>
          </p:grpSpPr>
          <p:sp>
            <p:nvSpPr>
              <p:cNvPr id="4" name="Rectangle 5">
                <a:extLst>
                  <a:ext uri="{FF2B5EF4-FFF2-40B4-BE49-F238E27FC236}">
                    <a16:creationId xmlns:a16="http://schemas.microsoft.com/office/drawing/2014/main" id="{24457F3C-1838-476B-6880-709246ACC91C}"/>
                  </a:ext>
                </a:extLst>
              </p:cNvPr>
              <p:cNvSpPr>
                <a:spLocks noChangeArrowheads="1"/>
              </p:cNvSpPr>
              <p:nvPr/>
            </p:nvSpPr>
            <p:spPr bwMode="auto">
              <a:xfrm>
                <a:off x="5486400" y="21336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 name="Rectangle 6">
                <a:extLst>
                  <a:ext uri="{FF2B5EF4-FFF2-40B4-BE49-F238E27FC236}">
                    <a16:creationId xmlns:a16="http://schemas.microsoft.com/office/drawing/2014/main" id="{51238B6B-42EC-F7B0-E7D8-D095B65898A0}"/>
                  </a:ext>
                </a:extLst>
              </p:cNvPr>
              <p:cNvSpPr>
                <a:spLocks noChangeArrowheads="1"/>
              </p:cNvSpPr>
              <p:nvPr/>
            </p:nvSpPr>
            <p:spPr bwMode="auto">
              <a:xfrm>
                <a:off x="6477000" y="2362200"/>
                <a:ext cx="685800" cy="457200"/>
              </a:xfrm>
              <a:prstGeom prst="rect">
                <a:avLst/>
              </a:prstGeom>
              <a:solidFill>
                <a:srgbClr val="70AD47">
                  <a:lumMod val="75000"/>
                </a:srgbClr>
              </a:solidFill>
              <a:ln w="9525">
                <a:solidFill>
                  <a:sysClr val="windowText" lastClr="000000"/>
                </a:solidFill>
                <a:miter lim="800000"/>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 name="Rectangle 7">
                <a:extLst>
                  <a:ext uri="{FF2B5EF4-FFF2-40B4-BE49-F238E27FC236}">
                    <a16:creationId xmlns:a16="http://schemas.microsoft.com/office/drawing/2014/main" id="{1041F160-A0AD-683B-5B3C-C693308B1C61}"/>
                  </a:ext>
                </a:extLst>
              </p:cNvPr>
              <p:cNvSpPr>
                <a:spLocks noChangeArrowheads="1"/>
              </p:cNvSpPr>
              <p:nvPr/>
            </p:nvSpPr>
            <p:spPr bwMode="auto">
              <a:xfrm>
                <a:off x="5638800" y="22860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 name="Text Box 8">
                <a:extLst>
                  <a:ext uri="{FF2B5EF4-FFF2-40B4-BE49-F238E27FC236}">
                    <a16:creationId xmlns:a16="http://schemas.microsoft.com/office/drawing/2014/main" id="{5F633E1E-6DA6-F847-6538-C06E51D4F01C}"/>
                  </a:ext>
                </a:extLst>
              </p:cNvPr>
              <p:cNvSpPr txBox="1">
                <a:spLocks noChangeArrowheads="1"/>
              </p:cNvSpPr>
              <p:nvPr/>
            </p:nvSpPr>
            <p:spPr bwMode="auto">
              <a:xfrm>
                <a:off x="5638800"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1</a:t>
                </a:r>
              </a:p>
            </p:txBody>
          </p:sp>
          <p:sp>
            <p:nvSpPr>
              <p:cNvPr id="8" name="Rectangle 9">
                <a:extLst>
                  <a:ext uri="{FF2B5EF4-FFF2-40B4-BE49-F238E27FC236}">
                    <a16:creationId xmlns:a16="http://schemas.microsoft.com/office/drawing/2014/main" id="{CB2162B0-1776-0E0A-BBCD-6159FD558A23}"/>
                  </a:ext>
                </a:extLst>
              </p:cNvPr>
              <p:cNvSpPr>
                <a:spLocks noChangeArrowheads="1"/>
              </p:cNvSpPr>
              <p:nvPr/>
            </p:nvSpPr>
            <p:spPr bwMode="auto">
              <a:xfrm>
                <a:off x="4572000" y="21336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9" name="Rectangle 10">
                <a:extLst>
                  <a:ext uri="{FF2B5EF4-FFF2-40B4-BE49-F238E27FC236}">
                    <a16:creationId xmlns:a16="http://schemas.microsoft.com/office/drawing/2014/main" id="{7ED9F441-8930-567D-DEFA-576956AE9D7F}"/>
                  </a:ext>
                </a:extLst>
              </p:cNvPr>
              <p:cNvSpPr>
                <a:spLocks noChangeArrowheads="1"/>
              </p:cNvSpPr>
              <p:nvPr/>
            </p:nvSpPr>
            <p:spPr bwMode="auto">
              <a:xfrm>
                <a:off x="4724400" y="22860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0" name="Text Box 11">
                <a:extLst>
                  <a:ext uri="{FF2B5EF4-FFF2-40B4-BE49-F238E27FC236}">
                    <a16:creationId xmlns:a16="http://schemas.microsoft.com/office/drawing/2014/main" id="{32740097-970C-77B7-360E-65B419375C78}"/>
                  </a:ext>
                </a:extLst>
              </p:cNvPr>
              <p:cNvSpPr txBox="1">
                <a:spLocks noChangeArrowheads="1"/>
              </p:cNvSpPr>
              <p:nvPr/>
            </p:nvSpPr>
            <p:spPr bwMode="auto">
              <a:xfrm>
                <a:off x="4724400"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2</a:t>
                </a:r>
              </a:p>
            </p:txBody>
          </p:sp>
          <p:sp>
            <p:nvSpPr>
              <p:cNvPr id="11" name="Rectangle 12">
                <a:extLst>
                  <a:ext uri="{FF2B5EF4-FFF2-40B4-BE49-F238E27FC236}">
                    <a16:creationId xmlns:a16="http://schemas.microsoft.com/office/drawing/2014/main" id="{F4D0B91C-3A08-8230-E9B3-F1ABFB287686}"/>
                  </a:ext>
                </a:extLst>
              </p:cNvPr>
              <p:cNvSpPr>
                <a:spLocks noChangeArrowheads="1"/>
              </p:cNvSpPr>
              <p:nvPr/>
            </p:nvSpPr>
            <p:spPr bwMode="auto">
              <a:xfrm>
                <a:off x="3429000" y="21336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3">
                <a:extLst>
                  <a:ext uri="{FF2B5EF4-FFF2-40B4-BE49-F238E27FC236}">
                    <a16:creationId xmlns:a16="http://schemas.microsoft.com/office/drawing/2014/main" id="{F23D4921-DD81-A819-B44A-1DFACAF1173A}"/>
                  </a:ext>
                </a:extLst>
              </p:cNvPr>
              <p:cNvSpPr>
                <a:spLocks noChangeArrowheads="1"/>
              </p:cNvSpPr>
              <p:nvPr/>
            </p:nvSpPr>
            <p:spPr bwMode="auto">
              <a:xfrm>
                <a:off x="3581400" y="22860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Text Box 14">
                <a:extLst>
                  <a:ext uri="{FF2B5EF4-FFF2-40B4-BE49-F238E27FC236}">
                    <a16:creationId xmlns:a16="http://schemas.microsoft.com/office/drawing/2014/main" id="{442C4584-B53B-1850-BD71-366A2E144BD8}"/>
                  </a:ext>
                </a:extLst>
              </p:cNvPr>
              <p:cNvSpPr txBox="1">
                <a:spLocks noChangeArrowheads="1"/>
              </p:cNvSpPr>
              <p:nvPr/>
            </p:nvSpPr>
            <p:spPr bwMode="auto">
              <a:xfrm>
                <a:off x="3581400"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3</a:t>
                </a:r>
              </a:p>
            </p:txBody>
          </p:sp>
          <p:sp>
            <p:nvSpPr>
              <p:cNvPr id="14" name="Rectangle 15">
                <a:extLst>
                  <a:ext uri="{FF2B5EF4-FFF2-40B4-BE49-F238E27FC236}">
                    <a16:creationId xmlns:a16="http://schemas.microsoft.com/office/drawing/2014/main" id="{CCB6945A-FC3C-97CA-8941-FD4433D2E4FB}"/>
                  </a:ext>
                </a:extLst>
              </p:cNvPr>
              <p:cNvSpPr>
                <a:spLocks noChangeArrowheads="1"/>
              </p:cNvSpPr>
              <p:nvPr/>
            </p:nvSpPr>
            <p:spPr bwMode="auto">
              <a:xfrm>
                <a:off x="2514600" y="21336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5" name="Rectangle 16">
                <a:extLst>
                  <a:ext uri="{FF2B5EF4-FFF2-40B4-BE49-F238E27FC236}">
                    <a16:creationId xmlns:a16="http://schemas.microsoft.com/office/drawing/2014/main" id="{37DDCBA2-5CA1-D303-7DE2-09DCF80D357C}"/>
                  </a:ext>
                </a:extLst>
              </p:cNvPr>
              <p:cNvSpPr>
                <a:spLocks noChangeArrowheads="1"/>
              </p:cNvSpPr>
              <p:nvPr/>
            </p:nvSpPr>
            <p:spPr bwMode="auto">
              <a:xfrm>
                <a:off x="2667000" y="22860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6" name="Text Box 17">
                <a:extLst>
                  <a:ext uri="{FF2B5EF4-FFF2-40B4-BE49-F238E27FC236}">
                    <a16:creationId xmlns:a16="http://schemas.microsoft.com/office/drawing/2014/main" id="{50F92B7A-8518-3418-8F31-5CD9BF0172CE}"/>
                  </a:ext>
                </a:extLst>
              </p:cNvPr>
              <p:cNvSpPr txBox="1">
                <a:spLocks noChangeArrowheads="1"/>
              </p:cNvSpPr>
              <p:nvPr/>
            </p:nvSpPr>
            <p:spPr bwMode="auto">
              <a:xfrm>
                <a:off x="2667000"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4</a:t>
                </a:r>
              </a:p>
            </p:txBody>
          </p:sp>
          <p:sp>
            <p:nvSpPr>
              <p:cNvPr id="17" name="Rectangle 18">
                <a:extLst>
                  <a:ext uri="{FF2B5EF4-FFF2-40B4-BE49-F238E27FC236}">
                    <a16:creationId xmlns:a16="http://schemas.microsoft.com/office/drawing/2014/main" id="{88FB3F8E-E54B-27E5-F1C7-B7DD0A867929}"/>
                  </a:ext>
                </a:extLst>
              </p:cNvPr>
              <p:cNvSpPr>
                <a:spLocks noChangeArrowheads="1"/>
              </p:cNvSpPr>
              <p:nvPr/>
            </p:nvSpPr>
            <p:spPr bwMode="auto">
              <a:xfrm>
                <a:off x="1600200" y="21336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8" name="Rectangle 19">
                <a:extLst>
                  <a:ext uri="{FF2B5EF4-FFF2-40B4-BE49-F238E27FC236}">
                    <a16:creationId xmlns:a16="http://schemas.microsoft.com/office/drawing/2014/main" id="{C8D7A14F-D371-C41B-5E73-7D7E470556C5}"/>
                  </a:ext>
                </a:extLst>
              </p:cNvPr>
              <p:cNvSpPr>
                <a:spLocks noChangeArrowheads="1"/>
              </p:cNvSpPr>
              <p:nvPr/>
            </p:nvSpPr>
            <p:spPr bwMode="auto">
              <a:xfrm>
                <a:off x="1752600" y="22860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9" name="Text Box 20">
                <a:extLst>
                  <a:ext uri="{FF2B5EF4-FFF2-40B4-BE49-F238E27FC236}">
                    <a16:creationId xmlns:a16="http://schemas.microsoft.com/office/drawing/2014/main" id="{FE3294EC-D502-AE25-4184-441A32394DF5}"/>
                  </a:ext>
                </a:extLst>
              </p:cNvPr>
              <p:cNvSpPr txBox="1">
                <a:spLocks noChangeArrowheads="1"/>
              </p:cNvSpPr>
              <p:nvPr/>
            </p:nvSpPr>
            <p:spPr bwMode="auto">
              <a:xfrm>
                <a:off x="1752600" y="2209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5</a:t>
                </a:r>
              </a:p>
            </p:txBody>
          </p:sp>
          <p:sp>
            <p:nvSpPr>
              <p:cNvPr id="20" name="Rectangle 21">
                <a:extLst>
                  <a:ext uri="{FF2B5EF4-FFF2-40B4-BE49-F238E27FC236}">
                    <a16:creationId xmlns:a16="http://schemas.microsoft.com/office/drawing/2014/main" id="{C642F2B2-D4A8-66EC-1907-7A4310F61BEA}"/>
                  </a:ext>
                </a:extLst>
              </p:cNvPr>
              <p:cNvSpPr>
                <a:spLocks noChangeArrowheads="1"/>
              </p:cNvSpPr>
              <p:nvPr/>
            </p:nvSpPr>
            <p:spPr bwMode="auto">
              <a:xfrm>
                <a:off x="5562600" y="42672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1" name="Rectangle 22">
                <a:extLst>
                  <a:ext uri="{FF2B5EF4-FFF2-40B4-BE49-F238E27FC236}">
                    <a16:creationId xmlns:a16="http://schemas.microsoft.com/office/drawing/2014/main" id="{DD25443F-73BC-582B-A626-07C4D5FCDE44}"/>
                  </a:ext>
                </a:extLst>
              </p:cNvPr>
              <p:cNvSpPr>
                <a:spLocks noChangeArrowheads="1"/>
              </p:cNvSpPr>
              <p:nvPr/>
            </p:nvSpPr>
            <p:spPr bwMode="auto">
              <a:xfrm>
                <a:off x="5715000" y="44196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2" name="Text Box 23">
                <a:extLst>
                  <a:ext uri="{FF2B5EF4-FFF2-40B4-BE49-F238E27FC236}">
                    <a16:creationId xmlns:a16="http://schemas.microsoft.com/office/drawing/2014/main" id="{7A03F279-9F78-6304-0A65-CD67932673BC}"/>
                  </a:ext>
                </a:extLst>
              </p:cNvPr>
              <p:cNvSpPr txBox="1">
                <a:spLocks noChangeArrowheads="1"/>
              </p:cNvSpPr>
              <p:nvPr/>
            </p:nvSpPr>
            <p:spPr bwMode="auto">
              <a:xfrm>
                <a:off x="5638800" y="4343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srgbClr val="003399"/>
                    </a:solidFill>
                    <a:latin typeface="Proxima Nova Alt Rg" panose="02000506030000020004" pitchFamily="50" charset="0"/>
                  </a:rPr>
                  <a:t>10</a:t>
                </a:r>
              </a:p>
            </p:txBody>
          </p:sp>
          <p:sp>
            <p:nvSpPr>
              <p:cNvPr id="23" name="Rectangle 24">
                <a:extLst>
                  <a:ext uri="{FF2B5EF4-FFF2-40B4-BE49-F238E27FC236}">
                    <a16:creationId xmlns:a16="http://schemas.microsoft.com/office/drawing/2014/main" id="{BA6C8940-46D2-0493-CDE9-345AAE9ADFF9}"/>
                  </a:ext>
                </a:extLst>
              </p:cNvPr>
              <p:cNvSpPr>
                <a:spLocks noChangeArrowheads="1"/>
              </p:cNvSpPr>
              <p:nvPr/>
            </p:nvSpPr>
            <p:spPr bwMode="auto">
              <a:xfrm>
                <a:off x="4648200" y="42672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4" name="Rectangle 25">
                <a:extLst>
                  <a:ext uri="{FF2B5EF4-FFF2-40B4-BE49-F238E27FC236}">
                    <a16:creationId xmlns:a16="http://schemas.microsoft.com/office/drawing/2014/main" id="{CEC72998-DFED-2ED4-6D1C-91F9EF99055D}"/>
                  </a:ext>
                </a:extLst>
              </p:cNvPr>
              <p:cNvSpPr>
                <a:spLocks noChangeArrowheads="1"/>
              </p:cNvSpPr>
              <p:nvPr/>
            </p:nvSpPr>
            <p:spPr bwMode="auto">
              <a:xfrm>
                <a:off x="4800600" y="44196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5" name="Text Box 26">
                <a:extLst>
                  <a:ext uri="{FF2B5EF4-FFF2-40B4-BE49-F238E27FC236}">
                    <a16:creationId xmlns:a16="http://schemas.microsoft.com/office/drawing/2014/main" id="{45C74209-B8B8-040D-B8FF-6687B91876C4}"/>
                  </a:ext>
                </a:extLst>
              </p:cNvPr>
              <p:cNvSpPr txBox="1">
                <a:spLocks noChangeArrowheads="1"/>
              </p:cNvSpPr>
              <p:nvPr/>
            </p:nvSpPr>
            <p:spPr bwMode="auto">
              <a:xfrm>
                <a:off x="4800600" y="434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9</a:t>
                </a:r>
              </a:p>
            </p:txBody>
          </p:sp>
          <p:sp>
            <p:nvSpPr>
              <p:cNvPr id="26" name="Rectangle 27">
                <a:extLst>
                  <a:ext uri="{FF2B5EF4-FFF2-40B4-BE49-F238E27FC236}">
                    <a16:creationId xmlns:a16="http://schemas.microsoft.com/office/drawing/2014/main" id="{6CA1E5AA-9F24-A648-EB28-8587B3D37337}"/>
                  </a:ext>
                </a:extLst>
              </p:cNvPr>
              <p:cNvSpPr>
                <a:spLocks noChangeArrowheads="1"/>
              </p:cNvSpPr>
              <p:nvPr/>
            </p:nvSpPr>
            <p:spPr bwMode="auto">
              <a:xfrm>
                <a:off x="3505200" y="42672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7" name="Rectangle 28">
                <a:extLst>
                  <a:ext uri="{FF2B5EF4-FFF2-40B4-BE49-F238E27FC236}">
                    <a16:creationId xmlns:a16="http://schemas.microsoft.com/office/drawing/2014/main" id="{6F3E1C8B-CEF3-CDAB-0C9D-BCF41046DF55}"/>
                  </a:ext>
                </a:extLst>
              </p:cNvPr>
              <p:cNvSpPr>
                <a:spLocks noChangeArrowheads="1"/>
              </p:cNvSpPr>
              <p:nvPr/>
            </p:nvSpPr>
            <p:spPr bwMode="auto">
              <a:xfrm>
                <a:off x="3657600" y="44196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8" name="Text Box 29">
                <a:extLst>
                  <a:ext uri="{FF2B5EF4-FFF2-40B4-BE49-F238E27FC236}">
                    <a16:creationId xmlns:a16="http://schemas.microsoft.com/office/drawing/2014/main" id="{EFBF5D8D-BEF4-9AE9-6F72-DDD029671B09}"/>
                  </a:ext>
                </a:extLst>
              </p:cNvPr>
              <p:cNvSpPr txBox="1">
                <a:spLocks noChangeArrowheads="1"/>
              </p:cNvSpPr>
              <p:nvPr/>
            </p:nvSpPr>
            <p:spPr bwMode="auto">
              <a:xfrm>
                <a:off x="3657600" y="434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8</a:t>
                </a:r>
              </a:p>
            </p:txBody>
          </p:sp>
          <p:sp>
            <p:nvSpPr>
              <p:cNvPr id="29" name="Rectangle 30">
                <a:extLst>
                  <a:ext uri="{FF2B5EF4-FFF2-40B4-BE49-F238E27FC236}">
                    <a16:creationId xmlns:a16="http://schemas.microsoft.com/office/drawing/2014/main" id="{1382DC86-F22C-4598-00EC-036FBC6B61D7}"/>
                  </a:ext>
                </a:extLst>
              </p:cNvPr>
              <p:cNvSpPr>
                <a:spLocks noChangeArrowheads="1"/>
              </p:cNvSpPr>
              <p:nvPr/>
            </p:nvSpPr>
            <p:spPr bwMode="auto">
              <a:xfrm>
                <a:off x="2590800" y="42672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0" name="Rectangle 31">
                <a:extLst>
                  <a:ext uri="{FF2B5EF4-FFF2-40B4-BE49-F238E27FC236}">
                    <a16:creationId xmlns:a16="http://schemas.microsoft.com/office/drawing/2014/main" id="{637B6130-B2B0-14BC-8800-EB8B23E21A0E}"/>
                  </a:ext>
                </a:extLst>
              </p:cNvPr>
              <p:cNvSpPr>
                <a:spLocks noChangeArrowheads="1"/>
              </p:cNvSpPr>
              <p:nvPr/>
            </p:nvSpPr>
            <p:spPr bwMode="auto">
              <a:xfrm>
                <a:off x="2743200" y="44196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1" name="Text Box 32">
                <a:extLst>
                  <a:ext uri="{FF2B5EF4-FFF2-40B4-BE49-F238E27FC236}">
                    <a16:creationId xmlns:a16="http://schemas.microsoft.com/office/drawing/2014/main" id="{487A90CB-FB27-D702-4B69-395103721A67}"/>
                  </a:ext>
                </a:extLst>
              </p:cNvPr>
              <p:cNvSpPr txBox="1">
                <a:spLocks noChangeArrowheads="1"/>
              </p:cNvSpPr>
              <p:nvPr/>
            </p:nvSpPr>
            <p:spPr bwMode="auto">
              <a:xfrm>
                <a:off x="2743200" y="434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7</a:t>
                </a:r>
              </a:p>
            </p:txBody>
          </p:sp>
          <p:sp>
            <p:nvSpPr>
              <p:cNvPr id="32" name="Rectangle 33">
                <a:extLst>
                  <a:ext uri="{FF2B5EF4-FFF2-40B4-BE49-F238E27FC236}">
                    <a16:creationId xmlns:a16="http://schemas.microsoft.com/office/drawing/2014/main" id="{35A42C05-EC70-018C-D728-00BFBD2D6B8F}"/>
                  </a:ext>
                </a:extLst>
              </p:cNvPr>
              <p:cNvSpPr>
                <a:spLocks noChangeArrowheads="1"/>
              </p:cNvSpPr>
              <p:nvPr/>
            </p:nvSpPr>
            <p:spPr bwMode="auto">
              <a:xfrm>
                <a:off x="1676400" y="4267200"/>
                <a:ext cx="685800"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3" name="Rectangle 34">
                <a:extLst>
                  <a:ext uri="{FF2B5EF4-FFF2-40B4-BE49-F238E27FC236}">
                    <a16:creationId xmlns:a16="http://schemas.microsoft.com/office/drawing/2014/main" id="{0CEE09E9-AB35-6384-DF5A-1627AF23DCAC}"/>
                  </a:ext>
                </a:extLst>
              </p:cNvPr>
              <p:cNvSpPr>
                <a:spLocks noChangeArrowheads="1"/>
              </p:cNvSpPr>
              <p:nvPr/>
            </p:nvSpPr>
            <p:spPr bwMode="auto">
              <a:xfrm>
                <a:off x="1828800" y="4419600"/>
                <a:ext cx="381000" cy="3810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4" name="Text Box 35">
                <a:extLst>
                  <a:ext uri="{FF2B5EF4-FFF2-40B4-BE49-F238E27FC236}">
                    <a16:creationId xmlns:a16="http://schemas.microsoft.com/office/drawing/2014/main" id="{3C031F80-38B0-AD21-35AD-456EDE807918}"/>
                  </a:ext>
                </a:extLst>
              </p:cNvPr>
              <p:cNvSpPr txBox="1">
                <a:spLocks noChangeArrowheads="1"/>
              </p:cNvSpPr>
              <p:nvPr/>
            </p:nvSpPr>
            <p:spPr bwMode="auto">
              <a:xfrm>
                <a:off x="1828800" y="434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sz="2400">
                    <a:solidFill>
                      <a:prstClr val="black"/>
                    </a:solidFill>
                    <a:latin typeface="Proxima Nova Alt Rg" panose="02000506030000020004" pitchFamily="50" charset="0"/>
                  </a:rPr>
                  <a:t>6</a:t>
                </a:r>
              </a:p>
            </p:txBody>
          </p:sp>
          <p:sp>
            <p:nvSpPr>
              <p:cNvPr id="35" name="Line 36">
                <a:extLst>
                  <a:ext uri="{FF2B5EF4-FFF2-40B4-BE49-F238E27FC236}">
                    <a16:creationId xmlns:a16="http://schemas.microsoft.com/office/drawing/2014/main" id="{B7756AB0-A381-DB0B-B5B0-75B2A3F3F051}"/>
                  </a:ext>
                </a:extLst>
              </p:cNvPr>
              <p:cNvSpPr>
                <a:spLocks noChangeShapeType="1"/>
              </p:cNvSpPr>
              <p:nvPr/>
            </p:nvSpPr>
            <p:spPr bwMode="auto">
              <a:xfrm flipH="1">
                <a:off x="6477000" y="2209800"/>
                <a:ext cx="228600" cy="1524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6" name="Line 37">
                <a:extLst>
                  <a:ext uri="{FF2B5EF4-FFF2-40B4-BE49-F238E27FC236}">
                    <a16:creationId xmlns:a16="http://schemas.microsoft.com/office/drawing/2014/main" id="{4069A64C-6B6D-F4DE-0D0C-68DDDE018A17}"/>
                  </a:ext>
                </a:extLst>
              </p:cNvPr>
              <p:cNvSpPr>
                <a:spLocks noChangeShapeType="1"/>
              </p:cNvSpPr>
              <p:nvPr/>
            </p:nvSpPr>
            <p:spPr bwMode="auto">
              <a:xfrm>
                <a:off x="6934200" y="2209800"/>
                <a:ext cx="228600" cy="1524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7" name="Oval 38">
                <a:extLst>
                  <a:ext uri="{FF2B5EF4-FFF2-40B4-BE49-F238E27FC236}">
                    <a16:creationId xmlns:a16="http://schemas.microsoft.com/office/drawing/2014/main" id="{E6C7AA4D-4081-EB51-D729-A74F364CC01A}"/>
                  </a:ext>
                </a:extLst>
              </p:cNvPr>
              <p:cNvSpPr>
                <a:spLocks noChangeArrowheads="1"/>
              </p:cNvSpPr>
              <p:nvPr/>
            </p:nvSpPr>
            <p:spPr bwMode="auto">
              <a:xfrm>
                <a:off x="5638800" y="2971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1</a:t>
                </a:r>
              </a:p>
            </p:txBody>
          </p:sp>
          <p:sp>
            <p:nvSpPr>
              <p:cNvPr id="38" name="Oval 39">
                <a:extLst>
                  <a:ext uri="{FF2B5EF4-FFF2-40B4-BE49-F238E27FC236}">
                    <a16:creationId xmlns:a16="http://schemas.microsoft.com/office/drawing/2014/main" id="{7CDDA1EA-8AC8-4E0B-2852-1484A9E6D682}"/>
                  </a:ext>
                </a:extLst>
              </p:cNvPr>
              <p:cNvSpPr>
                <a:spLocks noChangeArrowheads="1"/>
              </p:cNvSpPr>
              <p:nvPr/>
            </p:nvSpPr>
            <p:spPr bwMode="auto">
              <a:xfrm>
                <a:off x="4724400" y="2971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2</a:t>
                </a:r>
              </a:p>
            </p:txBody>
          </p:sp>
          <p:sp>
            <p:nvSpPr>
              <p:cNvPr id="39" name="Oval 40">
                <a:extLst>
                  <a:ext uri="{FF2B5EF4-FFF2-40B4-BE49-F238E27FC236}">
                    <a16:creationId xmlns:a16="http://schemas.microsoft.com/office/drawing/2014/main" id="{B414F7A3-E2E5-9C2B-7EE8-44FF2275B013}"/>
                  </a:ext>
                </a:extLst>
              </p:cNvPr>
              <p:cNvSpPr>
                <a:spLocks noChangeArrowheads="1"/>
              </p:cNvSpPr>
              <p:nvPr/>
            </p:nvSpPr>
            <p:spPr bwMode="auto">
              <a:xfrm>
                <a:off x="3657600" y="2971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1</a:t>
                </a:r>
              </a:p>
            </p:txBody>
          </p:sp>
          <p:sp>
            <p:nvSpPr>
              <p:cNvPr id="40" name="Oval 41">
                <a:extLst>
                  <a:ext uri="{FF2B5EF4-FFF2-40B4-BE49-F238E27FC236}">
                    <a16:creationId xmlns:a16="http://schemas.microsoft.com/office/drawing/2014/main" id="{BF4DEACB-0019-4758-3193-15EB08E5F7C8}"/>
                  </a:ext>
                </a:extLst>
              </p:cNvPr>
              <p:cNvSpPr>
                <a:spLocks noChangeArrowheads="1"/>
              </p:cNvSpPr>
              <p:nvPr/>
            </p:nvSpPr>
            <p:spPr bwMode="auto">
              <a:xfrm>
                <a:off x="2743200" y="2971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2</a:t>
                </a:r>
              </a:p>
            </p:txBody>
          </p:sp>
          <p:sp>
            <p:nvSpPr>
              <p:cNvPr id="41" name="Oval 42">
                <a:extLst>
                  <a:ext uri="{FF2B5EF4-FFF2-40B4-BE49-F238E27FC236}">
                    <a16:creationId xmlns:a16="http://schemas.microsoft.com/office/drawing/2014/main" id="{2186D47C-CE39-63F8-1C26-5119DA6F2A1E}"/>
                  </a:ext>
                </a:extLst>
              </p:cNvPr>
              <p:cNvSpPr>
                <a:spLocks noChangeArrowheads="1"/>
              </p:cNvSpPr>
              <p:nvPr/>
            </p:nvSpPr>
            <p:spPr bwMode="auto">
              <a:xfrm>
                <a:off x="1828800" y="2971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3</a:t>
                </a:r>
              </a:p>
            </p:txBody>
          </p:sp>
          <p:sp>
            <p:nvSpPr>
              <p:cNvPr id="42" name="Oval 43">
                <a:extLst>
                  <a:ext uri="{FF2B5EF4-FFF2-40B4-BE49-F238E27FC236}">
                    <a16:creationId xmlns:a16="http://schemas.microsoft.com/office/drawing/2014/main" id="{80F3A544-637C-D62F-C272-39388907AB08}"/>
                  </a:ext>
                </a:extLst>
              </p:cNvPr>
              <p:cNvSpPr>
                <a:spLocks noChangeArrowheads="1"/>
              </p:cNvSpPr>
              <p:nvPr/>
            </p:nvSpPr>
            <p:spPr bwMode="auto">
              <a:xfrm>
                <a:off x="5638800" y="3733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4</a:t>
                </a:r>
              </a:p>
            </p:txBody>
          </p:sp>
          <p:sp>
            <p:nvSpPr>
              <p:cNvPr id="43" name="Oval 44">
                <a:extLst>
                  <a:ext uri="{FF2B5EF4-FFF2-40B4-BE49-F238E27FC236}">
                    <a16:creationId xmlns:a16="http://schemas.microsoft.com/office/drawing/2014/main" id="{5CD61F46-EE9C-6796-A920-7857BF456CC7}"/>
                  </a:ext>
                </a:extLst>
              </p:cNvPr>
              <p:cNvSpPr>
                <a:spLocks noChangeArrowheads="1"/>
              </p:cNvSpPr>
              <p:nvPr/>
            </p:nvSpPr>
            <p:spPr bwMode="auto">
              <a:xfrm>
                <a:off x="4724400" y="3733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3</a:t>
                </a:r>
              </a:p>
            </p:txBody>
          </p:sp>
          <p:sp>
            <p:nvSpPr>
              <p:cNvPr id="44" name="Oval 45">
                <a:extLst>
                  <a:ext uri="{FF2B5EF4-FFF2-40B4-BE49-F238E27FC236}">
                    <a16:creationId xmlns:a16="http://schemas.microsoft.com/office/drawing/2014/main" id="{7ED5675B-5DC4-954D-C48D-2DA61A8DCC01}"/>
                  </a:ext>
                </a:extLst>
              </p:cNvPr>
              <p:cNvSpPr>
                <a:spLocks noChangeArrowheads="1"/>
              </p:cNvSpPr>
              <p:nvPr/>
            </p:nvSpPr>
            <p:spPr bwMode="auto">
              <a:xfrm>
                <a:off x="3657600" y="3733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6</a:t>
                </a:r>
              </a:p>
            </p:txBody>
          </p:sp>
          <p:sp>
            <p:nvSpPr>
              <p:cNvPr id="45" name="Oval 46">
                <a:extLst>
                  <a:ext uri="{FF2B5EF4-FFF2-40B4-BE49-F238E27FC236}">
                    <a16:creationId xmlns:a16="http://schemas.microsoft.com/office/drawing/2014/main" id="{D54EC595-E43F-41CE-1F8C-C50190288C21}"/>
                  </a:ext>
                </a:extLst>
              </p:cNvPr>
              <p:cNvSpPr>
                <a:spLocks noChangeArrowheads="1"/>
              </p:cNvSpPr>
              <p:nvPr/>
            </p:nvSpPr>
            <p:spPr bwMode="auto">
              <a:xfrm>
                <a:off x="2743200" y="3733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5</a:t>
                </a:r>
              </a:p>
            </p:txBody>
          </p:sp>
          <p:sp>
            <p:nvSpPr>
              <p:cNvPr id="46" name="Oval 47">
                <a:extLst>
                  <a:ext uri="{FF2B5EF4-FFF2-40B4-BE49-F238E27FC236}">
                    <a16:creationId xmlns:a16="http://schemas.microsoft.com/office/drawing/2014/main" id="{D672A1CC-080E-543A-9753-B794006E4FF2}"/>
                  </a:ext>
                </a:extLst>
              </p:cNvPr>
              <p:cNvSpPr>
                <a:spLocks noChangeArrowheads="1"/>
              </p:cNvSpPr>
              <p:nvPr/>
            </p:nvSpPr>
            <p:spPr bwMode="auto">
              <a:xfrm>
                <a:off x="1828800" y="3733800"/>
                <a:ext cx="381000" cy="381000"/>
              </a:xfrm>
              <a:prstGeom prst="ellipse">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rPr>
                  <a:t>4</a:t>
                </a:r>
              </a:p>
            </p:txBody>
          </p:sp>
          <p:sp>
            <p:nvSpPr>
              <p:cNvPr id="47" name="Line 48">
                <a:extLst>
                  <a:ext uri="{FF2B5EF4-FFF2-40B4-BE49-F238E27FC236}">
                    <a16:creationId xmlns:a16="http://schemas.microsoft.com/office/drawing/2014/main" id="{22953D68-CE83-82A1-49E5-931E39537DAF}"/>
                  </a:ext>
                </a:extLst>
              </p:cNvPr>
              <p:cNvSpPr>
                <a:spLocks noChangeShapeType="1"/>
              </p:cNvSpPr>
              <p:nvPr/>
            </p:nvSpPr>
            <p:spPr bwMode="auto">
              <a:xfrm flipH="1">
                <a:off x="3276600" y="3124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8" name="Line 49">
                <a:extLst>
                  <a:ext uri="{FF2B5EF4-FFF2-40B4-BE49-F238E27FC236}">
                    <a16:creationId xmlns:a16="http://schemas.microsoft.com/office/drawing/2014/main" id="{51BAD1B1-9B2F-798D-5A3B-2B0B5F3F5698}"/>
                  </a:ext>
                </a:extLst>
              </p:cNvPr>
              <p:cNvSpPr>
                <a:spLocks noChangeShapeType="1"/>
              </p:cNvSpPr>
              <p:nvPr/>
            </p:nvSpPr>
            <p:spPr bwMode="auto">
              <a:xfrm flipH="1">
                <a:off x="2286000" y="3124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9" name="Line 50">
                <a:extLst>
                  <a:ext uri="{FF2B5EF4-FFF2-40B4-BE49-F238E27FC236}">
                    <a16:creationId xmlns:a16="http://schemas.microsoft.com/office/drawing/2014/main" id="{ACD5AC5F-E289-8B9D-6D00-73C437B1B755}"/>
                  </a:ext>
                </a:extLst>
              </p:cNvPr>
              <p:cNvSpPr>
                <a:spLocks noChangeShapeType="1"/>
              </p:cNvSpPr>
              <p:nvPr/>
            </p:nvSpPr>
            <p:spPr bwMode="auto">
              <a:xfrm>
                <a:off x="1981200" y="3429000"/>
                <a:ext cx="0" cy="1524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0" name="Line 51">
                <a:extLst>
                  <a:ext uri="{FF2B5EF4-FFF2-40B4-BE49-F238E27FC236}">
                    <a16:creationId xmlns:a16="http://schemas.microsoft.com/office/drawing/2014/main" id="{21015DDD-AEB4-3FEC-FBB3-7FEE5A701C55}"/>
                  </a:ext>
                </a:extLst>
              </p:cNvPr>
              <p:cNvSpPr>
                <a:spLocks noChangeShapeType="1"/>
              </p:cNvSpPr>
              <p:nvPr/>
            </p:nvSpPr>
            <p:spPr bwMode="auto">
              <a:xfrm>
                <a:off x="2286000" y="3886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1" name="Line 52">
                <a:extLst>
                  <a:ext uri="{FF2B5EF4-FFF2-40B4-BE49-F238E27FC236}">
                    <a16:creationId xmlns:a16="http://schemas.microsoft.com/office/drawing/2014/main" id="{6BEA0477-B9E8-3CFB-F60A-4B276C66F92D}"/>
                  </a:ext>
                </a:extLst>
              </p:cNvPr>
              <p:cNvSpPr>
                <a:spLocks noChangeShapeType="1"/>
              </p:cNvSpPr>
              <p:nvPr/>
            </p:nvSpPr>
            <p:spPr bwMode="auto">
              <a:xfrm>
                <a:off x="3276600" y="3886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2" name="Line 53">
                <a:extLst>
                  <a:ext uri="{FF2B5EF4-FFF2-40B4-BE49-F238E27FC236}">
                    <a16:creationId xmlns:a16="http://schemas.microsoft.com/office/drawing/2014/main" id="{0A77F0CB-4AA2-0298-1961-34D4D3C259AE}"/>
                  </a:ext>
                </a:extLst>
              </p:cNvPr>
              <p:cNvSpPr>
                <a:spLocks noChangeShapeType="1"/>
              </p:cNvSpPr>
              <p:nvPr/>
            </p:nvSpPr>
            <p:spPr bwMode="auto">
              <a:xfrm flipV="1">
                <a:off x="3810000" y="3429000"/>
                <a:ext cx="0" cy="2286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3" name="Line 54">
                <a:extLst>
                  <a:ext uri="{FF2B5EF4-FFF2-40B4-BE49-F238E27FC236}">
                    <a16:creationId xmlns:a16="http://schemas.microsoft.com/office/drawing/2014/main" id="{31529BE3-D9FE-7D94-D2F8-56B9C4D0CA0D}"/>
                  </a:ext>
                </a:extLst>
              </p:cNvPr>
              <p:cNvSpPr>
                <a:spLocks noChangeShapeType="1"/>
              </p:cNvSpPr>
              <p:nvPr/>
            </p:nvSpPr>
            <p:spPr bwMode="auto">
              <a:xfrm flipH="1">
                <a:off x="5181600" y="3124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4" name="Line 55">
                <a:extLst>
                  <a:ext uri="{FF2B5EF4-FFF2-40B4-BE49-F238E27FC236}">
                    <a16:creationId xmlns:a16="http://schemas.microsoft.com/office/drawing/2014/main" id="{3A36ECEA-32AB-4D49-355B-A1CAAC57054D}"/>
                  </a:ext>
                </a:extLst>
              </p:cNvPr>
              <p:cNvSpPr>
                <a:spLocks noChangeShapeType="1"/>
              </p:cNvSpPr>
              <p:nvPr/>
            </p:nvSpPr>
            <p:spPr bwMode="auto">
              <a:xfrm>
                <a:off x="5181600" y="3886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5" name="Line 56">
                <a:extLst>
                  <a:ext uri="{FF2B5EF4-FFF2-40B4-BE49-F238E27FC236}">
                    <a16:creationId xmlns:a16="http://schemas.microsoft.com/office/drawing/2014/main" id="{64D15400-615F-8000-77F4-A140FDFC1764}"/>
                  </a:ext>
                </a:extLst>
              </p:cNvPr>
              <p:cNvSpPr>
                <a:spLocks noChangeShapeType="1"/>
              </p:cNvSpPr>
              <p:nvPr/>
            </p:nvSpPr>
            <p:spPr bwMode="auto">
              <a:xfrm>
                <a:off x="4876800" y="3505200"/>
                <a:ext cx="0" cy="1524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6" name="Rectangle 57">
                <a:extLst>
                  <a:ext uri="{FF2B5EF4-FFF2-40B4-BE49-F238E27FC236}">
                    <a16:creationId xmlns:a16="http://schemas.microsoft.com/office/drawing/2014/main" id="{06D3E60C-01AF-CC8C-1285-49B21416F1FB}"/>
                  </a:ext>
                </a:extLst>
              </p:cNvPr>
              <p:cNvSpPr>
                <a:spLocks noChangeArrowheads="1"/>
              </p:cNvSpPr>
              <p:nvPr/>
            </p:nvSpPr>
            <p:spPr bwMode="auto">
              <a:xfrm>
                <a:off x="6477000" y="4267200"/>
                <a:ext cx="685800" cy="533400"/>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Proxima Nova Alt Rg" panose="02000506030000020004" pitchFamily="50" charset="0"/>
                  </a:rPr>
                  <a:t>Finished</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Proxima Nova Alt Rg" panose="02000506030000020004" pitchFamily="50" charset="0"/>
                  </a:rPr>
                  <a:t>Goods</a:t>
                </a:r>
              </a:p>
            </p:txBody>
          </p:sp>
          <p:sp>
            <p:nvSpPr>
              <p:cNvPr id="57" name="Text Box 58">
                <a:extLst>
                  <a:ext uri="{FF2B5EF4-FFF2-40B4-BE49-F238E27FC236}">
                    <a16:creationId xmlns:a16="http://schemas.microsoft.com/office/drawing/2014/main" id="{2C76336F-3532-C8C0-9461-25580B8463A4}"/>
                  </a:ext>
                </a:extLst>
              </p:cNvPr>
              <p:cNvSpPr txBox="1">
                <a:spLocks noChangeArrowheads="1"/>
              </p:cNvSpPr>
              <p:nvPr/>
            </p:nvSpPr>
            <p:spPr bwMode="auto">
              <a:xfrm>
                <a:off x="6477001" y="2468562"/>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defTabSz="457200" eaLnBrk="0" fontAlgn="base" hangingPunct="0">
                  <a:spcBef>
                    <a:spcPct val="50000"/>
                  </a:spcBef>
                  <a:spcAft>
                    <a:spcPct val="0"/>
                  </a:spcAft>
                </a:pPr>
                <a:r>
                  <a:rPr lang="en-US" altLang="en-US" sz="1200">
                    <a:solidFill>
                      <a:prstClr val="black"/>
                    </a:solidFill>
                    <a:latin typeface="Proxima Nova Alt Rg" panose="02000506030000020004" pitchFamily="50" charset="0"/>
                  </a:rPr>
                  <a:t>Raw</a:t>
                </a:r>
              </a:p>
            </p:txBody>
          </p:sp>
          <p:sp>
            <p:nvSpPr>
              <p:cNvPr id="58" name="Text Box 59">
                <a:extLst>
                  <a:ext uri="{FF2B5EF4-FFF2-40B4-BE49-F238E27FC236}">
                    <a16:creationId xmlns:a16="http://schemas.microsoft.com/office/drawing/2014/main" id="{A20118E9-BF61-7535-AAD0-EBCD84EDE037}"/>
                  </a:ext>
                </a:extLst>
              </p:cNvPr>
              <p:cNvSpPr txBox="1">
                <a:spLocks noChangeArrowheads="1"/>
              </p:cNvSpPr>
              <p:nvPr/>
            </p:nvSpPr>
            <p:spPr bwMode="auto">
              <a:xfrm>
                <a:off x="5638800" y="2209800"/>
                <a:ext cx="288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1</a:t>
                </a:r>
              </a:p>
            </p:txBody>
          </p:sp>
          <p:sp>
            <p:nvSpPr>
              <p:cNvPr id="59" name="Text Box 60">
                <a:extLst>
                  <a:ext uri="{FF2B5EF4-FFF2-40B4-BE49-F238E27FC236}">
                    <a16:creationId xmlns:a16="http://schemas.microsoft.com/office/drawing/2014/main" id="{10683046-9C41-F9B2-858D-72A8F913D073}"/>
                  </a:ext>
                </a:extLst>
              </p:cNvPr>
              <p:cNvSpPr txBox="1">
                <a:spLocks noChangeArrowheads="1"/>
              </p:cNvSpPr>
              <p:nvPr/>
            </p:nvSpPr>
            <p:spPr bwMode="auto">
              <a:xfrm>
                <a:off x="4724400" y="22098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2</a:t>
                </a:r>
              </a:p>
            </p:txBody>
          </p:sp>
          <p:sp>
            <p:nvSpPr>
              <p:cNvPr id="60" name="Text Box 61">
                <a:extLst>
                  <a:ext uri="{FF2B5EF4-FFF2-40B4-BE49-F238E27FC236}">
                    <a16:creationId xmlns:a16="http://schemas.microsoft.com/office/drawing/2014/main" id="{D6E4C9C5-4468-626D-8BFA-BA8D39CCE98D}"/>
                  </a:ext>
                </a:extLst>
              </p:cNvPr>
              <p:cNvSpPr txBox="1">
                <a:spLocks noChangeArrowheads="1"/>
              </p:cNvSpPr>
              <p:nvPr/>
            </p:nvSpPr>
            <p:spPr bwMode="auto">
              <a:xfrm>
                <a:off x="3581400" y="2209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3</a:t>
                </a:r>
              </a:p>
            </p:txBody>
          </p:sp>
          <p:sp>
            <p:nvSpPr>
              <p:cNvPr id="61" name="Text Box 62">
                <a:extLst>
                  <a:ext uri="{FF2B5EF4-FFF2-40B4-BE49-F238E27FC236}">
                    <a16:creationId xmlns:a16="http://schemas.microsoft.com/office/drawing/2014/main" id="{A4FBF578-A906-36ED-56DF-099522AAFC88}"/>
                  </a:ext>
                </a:extLst>
              </p:cNvPr>
              <p:cNvSpPr txBox="1">
                <a:spLocks noChangeArrowheads="1"/>
              </p:cNvSpPr>
              <p:nvPr/>
            </p:nvSpPr>
            <p:spPr bwMode="auto">
              <a:xfrm>
                <a:off x="2667000" y="2209800"/>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4</a:t>
                </a:r>
              </a:p>
            </p:txBody>
          </p:sp>
          <p:sp>
            <p:nvSpPr>
              <p:cNvPr id="62" name="Text Box 63">
                <a:extLst>
                  <a:ext uri="{FF2B5EF4-FFF2-40B4-BE49-F238E27FC236}">
                    <a16:creationId xmlns:a16="http://schemas.microsoft.com/office/drawing/2014/main" id="{823875A7-336B-196D-0021-27B6449098AF}"/>
                  </a:ext>
                </a:extLst>
              </p:cNvPr>
              <p:cNvSpPr txBox="1">
                <a:spLocks noChangeArrowheads="1"/>
              </p:cNvSpPr>
              <p:nvPr/>
            </p:nvSpPr>
            <p:spPr bwMode="auto">
              <a:xfrm>
                <a:off x="1752600" y="22098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dirty="0">
                    <a:solidFill>
                      <a:srgbClr val="003399"/>
                    </a:solidFill>
                    <a:latin typeface="Proxima Nova Alt Rg" panose="02000506030000020004" pitchFamily="50" charset="0"/>
                  </a:rPr>
                  <a:t>5</a:t>
                </a:r>
              </a:p>
            </p:txBody>
          </p:sp>
          <p:sp>
            <p:nvSpPr>
              <p:cNvPr id="63" name="Text Box 64">
                <a:extLst>
                  <a:ext uri="{FF2B5EF4-FFF2-40B4-BE49-F238E27FC236}">
                    <a16:creationId xmlns:a16="http://schemas.microsoft.com/office/drawing/2014/main" id="{EBAFC356-EBF4-C100-1061-614E1507BC0C}"/>
                  </a:ext>
                </a:extLst>
              </p:cNvPr>
              <p:cNvSpPr txBox="1">
                <a:spLocks noChangeArrowheads="1"/>
              </p:cNvSpPr>
              <p:nvPr/>
            </p:nvSpPr>
            <p:spPr bwMode="auto">
              <a:xfrm>
                <a:off x="1828800" y="43434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dirty="0">
                    <a:solidFill>
                      <a:srgbClr val="003399"/>
                    </a:solidFill>
                    <a:latin typeface="Proxima Nova Alt Rg" panose="02000506030000020004" pitchFamily="50" charset="0"/>
                  </a:rPr>
                  <a:t>6</a:t>
                </a:r>
              </a:p>
            </p:txBody>
          </p:sp>
          <p:sp>
            <p:nvSpPr>
              <p:cNvPr id="64" name="Text Box 65">
                <a:extLst>
                  <a:ext uri="{FF2B5EF4-FFF2-40B4-BE49-F238E27FC236}">
                    <a16:creationId xmlns:a16="http://schemas.microsoft.com/office/drawing/2014/main" id="{0B6FA727-5584-BA82-5F34-3D471DBE8AD9}"/>
                  </a:ext>
                </a:extLst>
              </p:cNvPr>
              <p:cNvSpPr txBox="1">
                <a:spLocks noChangeArrowheads="1"/>
              </p:cNvSpPr>
              <p:nvPr/>
            </p:nvSpPr>
            <p:spPr bwMode="auto">
              <a:xfrm>
                <a:off x="2743200" y="4343400"/>
                <a:ext cx="34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7</a:t>
                </a:r>
              </a:p>
            </p:txBody>
          </p:sp>
          <p:sp>
            <p:nvSpPr>
              <p:cNvPr id="65" name="Text Box 66">
                <a:extLst>
                  <a:ext uri="{FF2B5EF4-FFF2-40B4-BE49-F238E27FC236}">
                    <a16:creationId xmlns:a16="http://schemas.microsoft.com/office/drawing/2014/main" id="{3B9A0A1F-91D2-C996-38FE-50F3C4CCD602}"/>
                  </a:ext>
                </a:extLst>
              </p:cNvPr>
              <p:cNvSpPr txBox="1">
                <a:spLocks noChangeArrowheads="1"/>
              </p:cNvSpPr>
              <p:nvPr/>
            </p:nvSpPr>
            <p:spPr bwMode="auto">
              <a:xfrm>
                <a:off x="3657600" y="4343400"/>
                <a:ext cx="3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8</a:t>
                </a:r>
              </a:p>
            </p:txBody>
          </p:sp>
          <p:sp>
            <p:nvSpPr>
              <p:cNvPr id="66" name="Text Box 67">
                <a:extLst>
                  <a:ext uri="{FF2B5EF4-FFF2-40B4-BE49-F238E27FC236}">
                    <a16:creationId xmlns:a16="http://schemas.microsoft.com/office/drawing/2014/main" id="{E88926C8-FDA3-B1BE-5228-4C6A4B0ED436}"/>
                  </a:ext>
                </a:extLst>
              </p:cNvPr>
              <p:cNvSpPr txBox="1">
                <a:spLocks noChangeArrowheads="1"/>
              </p:cNvSpPr>
              <p:nvPr/>
            </p:nvSpPr>
            <p:spPr bwMode="auto">
              <a:xfrm>
                <a:off x="4800600" y="4343400"/>
                <a:ext cx="365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srgbClr val="003399"/>
                    </a:solidFill>
                    <a:latin typeface="Proxima Nova Alt Rg" panose="02000506030000020004" pitchFamily="50" charset="0"/>
                  </a:rPr>
                  <a:t>9</a:t>
                </a:r>
              </a:p>
            </p:txBody>
          </p:sp>
          <p:sp>
            <p:nvSpPr>
              <p:cNvPr id="67" name="Line 68">
                <a:extLst>
                  <a:ext uri="{FF2B5EF4-FFF2-40B4-BE49-F238E27FC236}">
                    <a16:creationId xmlns:a16="http://schemas.microsoft.com/office/drawing/2014/main" id="{AC979D56-C0DE-667F-6AD8-A59B4B76CD22}"/>
                  </a:ext>
                </a:extLst>
              </p:cNvPr>
              <p:cNvSpPr>
                <a:spLocks noChangeShapeType="1"/>
              </p:cNvSpPr>
              <p:nvPr/>
            </p:nvSpPr>
            <p:spPr bwMode="auto">
              <a:xfrm flipV="1">
                <a:off x="5867400" y="3429000"/>
                <a:ext cx="0" cy="2286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grpSp>
      </p:grpSp>
    </p:spTree>
    <p:extLst>
      <p:ext uri="{BB962C8B-B14F-4D97-AF65-F5344CB8AC3E}">
        <p14:creationId xmlns:p14="http://schemas.microsoft.com/office/powerpoint/2010/main" val="18634740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83F87-8514-785D-85A9-710C3A90C47F}"/>
              </a:ext>
            </a:extLst>
          </p:cNvPr>
          <p:cNvSpPr>
            <a:spLocks noGrp="1"/>
          </p:cNvSpPr>
          <p:nvPr>
            <p:ph type="body" sz="quarter" idx="11"/>
          </p:nvPr>
        </p:nvSpPr>
        <p:spPr/>
        <p:txBody>
          <a:bodyPr>
            <a:normAutofit fontScale="92500" lnSpcReduction="10000"/>
          </a:bodyPr>
          <a:lstStyle/>
          <a:p>
            <a:r>
              <a:rPr lang="en-US" dirty="0"/>
              <a:t>Pull</a:t>
            </a:r>
          </a:p>
        </p:txBody>
      </p:sp>
    </p:spTree>
    <p:extLst>
      <p:ext uri="{BB962C8B-B14F-4D97-AF65-F5344CB8AC3E}">
        <p14:creationId xmlns:p14="http://schemas.microsoft.com/office/powerpoint/2010/main" val="40977382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082F0F7-251B-7F4F-529F-75F5C9061A86}"/>
              </a:ext>
            </a:extLst>
          </p:cNvPr>
          <p:cNvPicPr>
            <a:picLocks noGrp="1" noChangeAspect="1"/>
          </p:cNvPicPr>
          <p:nvPr>
            <p:ph type="pic" sz="quarter" idx="11"/>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49081" t="1314" r="-8393" b="-1314"/>
          <a:stretch/>
        </p:blipFill>
        <p:spPr>
          <a:xfrm>
            <a:off x="706050" y="1573122"/>
            <a:ext cx="3886200" cy="3429000"/>
          </a:xfrm>
          <a:prstGeom prst="rect">
            <a:avLst/>
          </a:prstGeom>
        </p:spPr>
      </p:pic>
      <p:sp>
        <p:nvSpPr>
          <p:cNvPr id="3" name="Text Placeholder 2">
            <a:extLst>
              <a:ext uri="{FF2B5EF4-FFF2-40B4-BE49-F238E27FC236}">
                <a16:creationId xmlns:a16="http://schemas.microsoft.com/office/drawing/2014/main" id="{27405160-3930-D584-C8F3-DC8B761C411D}"/>
              </a:ext>
            </a:extLst>
          </p:cNvPr>
          <p:cNvSpPr>
            <a:spLocks noGrp="1"/>
          </p:cNvSpPr>
          <p:nvPr>
            <p:ph type="body" sz="quarter" idx="12"/>
          </p:nvPr>
        </p:nvSpPr>
        <p:spPr/>
        <p:txBody>
          <a:bodyPr/>
          <a:lstStyle/>
          <a:p>
            <a:r>
              <a:rPr lang="en-US" dirty="0"/>
              <a:t>Pull</a:t>
            </a:r>
          </a:p>
        </p:txBody>
      </p:sp>
      <p:sp>
        <p:nvSpPr>
          <p:cNvPr id="4" name="Text Placeholder 3">
            <a:extLst>
              <a:ext uri="{FF2B5EF4-FFF2-40B4-BE49-F238E27FC236}">
                <a16:creationId xmlns:a16="http://schemas.microsoft.com/office/drawing/2014/main" id="{25CA9EAC-671F-152D-0C2C-3AE8882937AA}"/>
              </a:ext>
            </a:extLst>
          </p:cNvPr>
          <p:cNvSpPr>
            <a:spLocks noGrp="1"/>
          </p:cNvSpPr>
          <p:nvPr>
            <p:ph type="body" sz="quarter" idx="17"/>
          </p:nvPr>
        </p:nvSpPr>
        <p:spPr>
          <a:xfrm>
            <a:off x="5191835" y="1573122"/>
            <a:ext cx="6799431" cy="1789464"/>
          </a:xfrm>
        </p:spPr>
        <p:txBody>
          <a:bodyPr/>
          <a:lstStyle/>
          <a:p>
            <a:r>
              <a:rPr lang="en-US" dirty="0"/>
              <a:t>Material should be “pulled” through a cell, not “pushed”</a:t>
            </a:r>
          </a:p>
          <a:p>
            <a:r>
              <a:rPr lang="en-US" dirty="0"/>
              <a:t>Product should be built by demand, </a:t>
            </a:r>
            <a:r>
              <a:rPr lang="en-US" b="1" u="sng" dirty="0"/>
              <a:t>NOT FORECAST</a:t>
            </a:r>
          </a:p>
          <a:p>
            <a:r>
              <a:rPr lang="en-US" dirty="0"/>
              <a:t>Components production from feeder cells or monuments should be triggered by consumption; Kanban cards</a:t>
            </a:r>
          </a:p>
          <a:p>
            <a:endParaRPr lang="en-US" dirty="0"/>
          </a:p>
        </p:txBody>
      </p:sp>
      <p:sp>
        <p:nvSpPr>
          <p:cNvPr id="6" name="Rectangle 5">
            <a:extLst>
              <a:ext uri="{FF2B5EF4-FFF2-40B4-BE49-F238E27FC236}">
                <a16:creationId xmlns:a16="http://schemas.microsoft.com/office/drawing/2014/main" id="{F30FFC91-C5D0-6B1F-8058-185E0901EA5D}"/>
              </a:ext>
            </a:extLst>
          </p:cNvPr>
          <p:cNvSpPr/>
          <p:nvPr/>
        </p:nvSpPr>
        <p:spPr>
          <a:xfrm>
            <a:off x="706050" y="2639598"/>
            <a:ext cx="229726" cy="1108091"/>
          </a:xfrm>
          <a:prstGeom prst="rect">
            <a:avLst/>
          </a:prstGeom>
          <a:solidFill>
            <a:srgbClr val="FAFA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213032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AA0CD-BCB4-4794-8690-B39BA17CB85E}"/>
              </a:ext>
            </a:extLst>
          </p:cNvPr>
          <p:cNvSpPr>
            <a:spLocks noGrp="1"/>
          </p:cNvSpPr>
          <p:nvPr>
            <p:ph type="body" sz="quarter" idx="10"/>
          </p:nvPr>
        </p:nvSpPr>
        <p:spPr/>
        <p:txBody>
          <a:bodyPr>
            <a:normAutofit fontScale="85000" lnSpcReduction="20000"/>
          </a:bodyPr>
          <a:lstStyle/>
          <a:p>
            <a:r>
              <a:rPr lang="en-US" dirty="0"/>
              <a:t>Push VS Pull</a:t>
            </a:r>
          </a:p>
        </p:txBody>
      </p:sp>
      <p:grpSp>
        <p:nvGrpSpPr>
          <p:cNvPr id="55" name="Group 54">
            <a:extLst>
              <a:ext uri="{FF2B5EF4-FFF2-40B4-BE49-F238E27FC236}">
                <a16:creationId xmlns:a16="http://schemas.microsoft.com/office/drawing/2014/main" id="{4BA27175-0F09-5A1F-4797-23D58AF2DD29}"/>
              </a:ext>
            </a:extLst>
          </p:cNvPr>
          <p:cNvGrpSpPr/>
          <p:nvPr/>
        </p:nvGrpSpPr>
        <p:grpSpPr>
          <a:xfrm>
            <a:off x="2181497" y="1598023"/>
            <a:ext cx="7855132" cy="4545874"/>
            <a:chOff x="2181497" y="1598023"/>
            <a:chExt cx="7855132" cy="4545874"/>
          </a:xfrm>
        </p:grpSpPr>
        <p:sp>
          <p:nvSpPr>
            <p:cNvPr id="54" name="Rectangle 53">
              <a:extLst>
                <a:ext uri="{FF2B5EF4-FFF2-40B4-BE49-F238E27FC236}">
                  <a16:creationId xmlns:a16="http://schemas.microsoft.com/office/drawing/2014/main" id="{E9619576-9641-BED5-024C-BF91071343BB}"/>
                </a:ext>
              </a:extLst>
            </p:cNvPr>
            <p:cNvSpPr/>
            <p:nvPr/>
          </p:nvSpPr>
          <p:spPr>
            <a:xfrm>
              <a:off x="2181497" y="1598023"/>
              <a:ext cx="7855132" cy="4545874"/>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53" name="Group 52">
              <a:extLst>
                <a:ext uri="{FF2B5EF4-FFF2-40B4-BE49-F238E27FC236}">
                  <a16:creationId xmlns:a16="http://schemas.microsoft.com/office/drawing/2014/main" id="{25505200-7597-E12E-7F92-0BC29310A02E}"/>
                </a:ext>
              </a:extLst>
            </p:cNvPr>
            <p:cNvGrpSpPr/>
            <p:nvPr/>
          </p:nvGrpSpPr>
          <p:grpSpPr>
            <a:xfrm>
              <a:off x="2233612" y="1646873"/>
              <a:ext cx="7724775" cy="4438352"/>
              <a:chOff x="601663" y="1585913"/>
              <a:chExt cx="7724775" cy="4438352"/>
            </a:xfrm>
          </p:grpSpPr>
          <p:sp>
            <p:nvSpPr>
              <p:cNvPr id="4" name="Rectangle 2">
                <a:extLst>
                  <a:ext uri="{FF2B5EF4-FFF2-40B4-BE49-F238E27FC236}">
                    <a16:creationId xmlns:a16="http://schemas.microsoft.com/office/drawing/2014/main" id="{BEC79B8B-24F3-8714-7322-CBC15699F86A}"/>
                  </a:ext>
                </a:extLst>
              </p:cNvPr>
              <p:cNvSpPr>
                <a:spLocks noChangeArrowheads="1"/>
              </p:cNvSpPr>
              <p:nvPr/>
            </p:nvSpPr>
            <p:spPr bwMode="auto">
              <a:xfrm>
                <a:off x="1363663" y="2667000"/>
                <a:ext cx="457200"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 name="Oval 3">
                <a:extLst>
                  <a:ext uri="{FF2B5EF4-FFF2-40B4-BE49-F238E27FC236}">
                    <a16:creationId xmlns:a16="http://schemas.microsoft.com/office/drawing/2014/main" id="{160906CF-2D96-3A01-5146-6D5E3EF93B03}"/>
                  </a:ext>
                </a:extLst>
              </p:cNvPr>
              <p:cNvSpPr>
                <a:spLocks noChangeArrowheads="1"/>
              </p:cNvSpPr>
              <p:nvPr/>
            </p:nvSpPr>
            <p:spPr bwMode="auto">
              <a:xfrm>
                <a:off x="1363663" y="2133600"/>
                <a:ext cx="457200"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 name="Rectangle 8">
                <a:extLst>
                  <a:ext uri="{FF2B5EF4-FFF2-40B4-BE49-F238E27FC236}">
                    <a16:creationId xmlns:a16="http://schemas.microsoft.com/office/drawing/2014/main" id="{644F15B9-19ED-90F3-0E8E-FD1F6AFAD1D1}"/>
                  </a:ext>
                </a:extLst>
              </p:cNvPr>
              <p:cNvSpPr>
                <a:spLocks noChangeArrowheads="1"/>
              </p:cNvSpPr>
              <p:nvPr/>
            </p:nvSpPr>
            <p:spPr bwMode="auto">
              <a:xfrm>
                <a:off x="908050" y="2895600"/>
                <a:ext cx="1370013"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 name="Rectangle 9">
                <a:extLst>
                  <a:ext uri="{FF2B5EF4-FFF2-40B4-BE49-F238E27FC236}">
                    <a16:creationId xmlns:a16="http://schemas.microsoft.com/office/drawing/2014/main" id="{A77FFE47-5AEC-CCF9-F178-4497E75D6514}"/>
                  </a:ext>
                </a:extLst>
              </p:cNvPr>
              <p:cNvSpPr>
                <a:spLocks noChangeArrowheads="1"/>
              </p:cNvSpPr>
              <p:nvPr/>
            </p:nvSpPr>
            <p:spPr bwMode="auto">
              <a:xfrm>
                <a:off x="982663" y="2971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 name="Rectangle 10">
                <a:extLst>
                  <a:ext uri="{FF2B5EF4-FFF2-40B4-BE49-F238E27FC236}">
                    <a16:creationId xmlns:a16="http://schemas.microsoft.com/office/drawing/2014/main" id="{EB932113-E2C3-FB9D-68F8-631E69B0497D}"/>
                  </a:ext>
                </a:extLst>
              </p:cNvPr>
              <p:cNvSpPr>
                <a:spLocks noChangeArrowheads="1"/>
              </p:cNvSpPr>
              <p:nvPr/>
            </p:nvSpPr>
            <p:spPr bwMode="auto">
              <a:xfrm>
                <a:off x="2125663" y="2971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9" name="Rectangle 11">
                <a:extLst>
                  <a:ext uri="{FF2B5EF4-FFF2-40B4-BE49-F238E27FC236}">
                    <a16:creationId xmlns:a16="http://schemas.microsoft.com/office/drawing/2014/main" id="{C6C7AB85-C570-E416-ED48-BA260136BEE3}"/>
                  </a:ext>
                </a:extLst>
              </p:cNvPr>
              <p:cNvSpPr>
                <a:spLocks noChangeArrowheads="1"/>
              </p:cNvSpPr>
              <p:nvPr/>
            </p:nvSpPr>
            <p:spPr bwMode="auto">
              <a:xfrm>
                <a:off x="2813050" y="2667000"/>
                <a:ext cx="455613"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0" name="Oval 12">
                <a:extLst>
                  <a:ext uri="{FF2B5EF4-FFF2-40B4-BE49-F238E27FC236}">
                    <a16:creationId xmlns:a16="http://schemas.microsoft.com/office/drawing/2014/main" id="{BD6BAD28-1C0C-93E2-4EC0-B508523DFD07}"/>
                  </a:ext>
                </a:extLst>
              </p:cNvPr>
              <p:cNvSpPr>
                <a:spLocks noChangeArrowheads="1"/>
              </p:cNvSpPr>
              <p:nvPr/>
            </p:nvSpPr>
            <p:spPr bwMode="auto">
              <a:xfrm>
                <a:off x="2813050" y="2133600"/>
                <a:ext cx="455613"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1" name="Rectangle 13">
                <a:extLst>
                  <a:ext uri="{FF2B5EF4-FFF2-40B4-BE49-F238E27FC236}">
                    <a16:creationId xmlns:a16="http://schemas.microsoft.com/office/drawing/2014/main" id="{CDAD06E4-0039-D3BC-A8BB-979744FEA4E9}"/>
                  </a:ext>
                </a:extLst>
              </p:cNvPr>
              <p:cNvSpPr>
                <a:spLocks noChangeArrowheads="1"/>
              </p:cNvSpPr>
              <p:nvPr/>
            </p:nvSpPr>
            <p:spPr bwMode="auto">
              <a:xfrm>
                <a:off x="2355850" y="2895600"/>
                <a:ext cx="1370013"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4">
                <a:extLst>
                  <a:ext uri="{FF2B5EF4-FFF2-40B4-BE49-F238E27FC236}">
                    <a16:creationId xmlns:a16="http://schemas.microsoft.com/office/drawing/2014/main" id="{BA79F88C-FCF1-E154-4490-38382400FE69}"/>
                  </a:ext>
                </a:extLst>
              </p:cNvPr>
              <p:cNvSpPr>
                <a:spLocks noChangeArrowheads="1"/>
              </p:cNvSpPr>
              <p:nvPr/>
            </p:nvSpPr>
            <p:spPr bwMode="auto">
              <a:xfrm>
                <a:off x="2432050" y="2971800"/>
                <a:ext cx="74613"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Rectangle 15">
                <a:extLst>
                  <a:ext uri="{FF2B5EF4-FFF2-40B4-BE49-F238E27FC236}">
                    <a16:creationId xmlns:a16="http://schemas.microsoft.com/office/drawing/2014/main" id="{2B250387-EFD7-3258-C3DC-67453440C487}"/>
                  </a:ext>
                </a:extLst>
              </p:cNvPr>
              <p:cNvSpPr>
                <a:spLocks noChangeArrowheads="1"/>
              </p:cNvSpPr>
              <p:nvPr/>
            </p:nvSpPr>
            <p:spPr bwMode="auto">
              <a:xfrm>
                <a:off x="3575050" y="2971800"/>
                <a:ext cx="74613"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4" name="Rectangle 16">
                <a:extLst>
                  <a:ext uri="{FF2B5EF4-FFF2-40B4-BE49-F238E27FC236}">
                    <a16:creationId xmlns:a16="http://schemas.microsoft.com/office/drawing/2014/main" id="{0B1924A0-0259-3CB8-5DEA-2F37F171E83F}"/>
                  </a:ext>
                </a:extLst>
              </p:cNvPr>
              <p:cNvSpPr>
                <a:spLocks noChangeArrowheads="1"/>
              </p:cNvSpPr>
              <p:nvPr/>
            </p:nvSpPr>
            <p:spPr bwMode="auto">
              <a:xfrm>
                <a:off x="4337050" y="2667000"/>
                <a:ext cx="455613"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5" name="Oval 17">
                <a:extLst>
                  <a:ext uri="{FF2B5EF4-FFF2-40B4-BE49-F238E27FC236}">
                    <a16:creationId xmlns:a16="http://schemas.microsoft.com/office/drawing/2014/main" id="{3C5B94C4-188D-FDDB-D476-23995D2AAA5C}"/>
                  </a:ext>
                </a:extLst>
              </p:cNvPr>
              <p:cNvSpPr>
                <a:spLocks noChangeArrowheads="1"/>
              </p:cNvSpPr>
              <p:nvPr/>
            </p:nvSpPr>
            <p:spPr bwMode="auto">
              <a:xfrm>
                <a:off x="4337050" y="2133600"/>
                <a:ext cx="455613"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6" name="Rectangle 18">
                <a:extLst>
                  <a:ext uri="{FF2B5EF4-FFF2-40B4-BE49-F238E27FC236}">
                    <a16:creationId xmlns:a16="http://schemas.microsoft.com/office/drawing/2014/main" id="{82945C11-5429-E17D-D415-02DDAF575F13}"/>
                  </a:ext>
                </a:extLst>
              </p:cNvPr>
              <p:cNvSpPr>
                <a:spLocks noChangeArrowheads="1"/>
              </p:cNvSpPr>
              <p:nvPr/>
            </p:nvSpPr>
            <p:spPr bwMode="auto">
              <a:xfrm>
                <a:off x="3879850" y="2895600"/>
                <a:ext cx="1370013"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7" name="Rectangle 19">
                <a:extLst>
                  <a:ext uri="{FF2B5EF4-FFF2-40B4-BE49-F238E27FC236}">
                    <a16:creationId xmlns:a16="http://schemas.microsoft.com/office/drawing/2014/main" id="{BB59B0D5-2E96-D251-6AC2-7B68ACD93646}"/>
                  </a:ext>
                </a:extLst>
              </p:cNvPr>
              <p:cNvSpPr>
                <a:spLocks noChangeArrowheads="1"/>
              </p:cNvSpPr>
              <p:nvPr/>
            </p:nvSpPr>
            <p:spPr bwMode="auto">
              <a:xfrm>
                <a:off x="3956050" y="2971800"/>
                <a:ext cx="74613"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8" name="Rectangle 20">
                <a:extLst>
                  <a:ext uri="{FF2B5EF4-FFF2-40B4-BE49-F238E27FC236}">
                    <a16:creationId xmlns:a16="http://schemas.microsoft.com/office/drawing/2014/main" id="{0B7ADD70-BE1A-6DC0-9B9F-1FA3477E908B}"/>
                  </a:ext>
                </a:extLst>
              </p:cNvPr>
              <p:cNvSpPr>
                <a:spLocks noChangeArrowheads="1"/>
              </p:cNvSpPr>
              <p:nvPr/>
            </p:nvSpPr>
            <p:spPr bwMode="auto">
              <a:xfrm>
                <a:off x="5099050" y="2971800"/>
                <a:ext cx="74613"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9" name="Rectangle 21">
                <a:extLst>
                  <a:ext uri="{FF2B5EF4-FFF2-40B4-BE49-F238E27FC236}">
                    <a16:creationId xmlns:a16="http://schemas.microsoft.com/office/drawing/2014/main" id="{E8301888-A685-C5C6-F296-DB065FA6F4C5}"/>
                  </a:ext>
                </a:extLst>
              </p:cNvPr>
              <p:cNvSpPr>
                <a:spLocks noChangeArrowheads="1"/>
              </p:cNvSpPr>
              <p:nvPr/>
            </p:nvSpPr>
            <p:spPr bwMode="auto">
              <a:xfrm>
                <a:off x="2355850" y="2590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0" name="Rectangle 22">
                <a:extLst>
                  <a:ext uri="{FF2B5EF4-FFF2-40B4-BE49-F238E27FC236}">
                    <a16:creationId xmlns:a16="http://schemas.microsoft.com/office/drawing/2014/main" id="{4C3F9458-C481-0B45-425C-83C397C169FB}"/>
                  </a:ext>
                </a:extLst>
              </p:cNvPr>
              <p:cNvSpPr>
                <a:spLocks noChangeArrowheads="1"/>
              </p:cNvSpPr>
              <p:nvPr/>
            </p:nvSpPr>
            <p:spPr bwMode="auto">
              <a:xfrm>
                <a:off x="1670050" y="2590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1" name="Rectangle 23">
                <a:extLst>
                  <a:ext uri="{FF2B5EF4-FFF2-40B4-BE49-F238E27FC236}">
                    <a16:creationId xmlns:a16="http://schemas.microsoft.com/office/drawing/2014/main" id="{90D4A0DC-1564-2F2F-F84F-657B09094AD7}"/>
                  </a:ext>
                </a:extLst>
              </p:cNvPr>
              <p:cNvSpPr>
                <a:spLocks noChangeArrowheads="1"/>
              </p:cNvSpPr>
              <p:nvPr/>
            </p:nvSpPr>
            <p:spPr bwMode="auto">
              <a:xfrm>
                <a:off x="2432050" y="16764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2" name="Rectangle 24">
                <a:extLst>
                  <a:ext uri="{FF2B5EF4-FFF2-40B4-BE49-F238E27FC236}">
                    <a16:creationId xmlns:a16="http://schemas.microsoft.com/office/drawing/2014/main" id="{C3896409-4BBC-0B5E-2374-F0370C1720C7}"/>
                  </a:ext>
                </a:extLst>
              </p:cNvPr>
              <p:cNvSpPr>
                <a:spLocks noChangeArrowheads="1"/>
              </p:cNvSpPr>
              <p:nvPr/>
            </p:nvSpPr>
            <p:spPr bwMode="auto">
              <a:xfrm>
                <a:off x="2278063" y="1981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3" name="Rectangle 25">
                <a:extLst>
                  <a:ext uri="{FF2B5EF4-FFF2-40B4-BE49-F238E27FC236}">
                    <a16:creationId xmlns:a16="http://schemas.microsoft.com/office/drawing/2014/main" id="{CAD57E54-930C-9732-BAEA-4B72E882CE1A}"/>
                  </a:ext>
                </a:extLst>
              </p:cNvPr>
              <p:cNvSpPr>
                <a:spLocks noChangeArrowheads="1"/>
              </p:cNvSpPr>
              <p:nvPr/>
            </p:nvSpPr>
            <p:spPr bwMode="auto">
              <a:xfrm>
                <a:off x="2506663" y="2286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4" name="Rectangle 26">
                <a:extLst>
                  <a:ext uri="{FF2B5EF4-FFF2-40B4-BE49-F238E27FC236}">
                    <a16:creationId xmlns:a16="http://schemas.microsoft.com/office/drawing/2014/main" id="{4CFA84A9-88CD-4FC5-98DC-B8C7399A6132}"/>
                  </a:ext>
                </a:extLst>
              </p:cNvPr>
              <p:cNvSpPr>
                <a:spLocks noChangeArrowheads="1"/>
              </p:cNvSpPr>
              <p:nvPr/>
            </p:nvSpPr>
            <p:spPr bwMode="auto">
              <a:xfrm>
                <a:off x="2125663" y="2286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5" name="Text Box 27">
                <a:extLst>
                  <a:ext uri="{FF2B5EF4-FFF2-40B4-BE49-F238E27FC236}">
                    <a16:creationId xmlns:a16="http://schemas.microsoft.com/office/drawing/2014/main" id="{F6F0DF31-BE1D-8A9C-3560-9A643A3FA89B}"/>
                  </a:ext>
                </a:extLst>
              </p:cNvPr>
              <p:cNvSpPr txBox="1">
                <a:spLocks noChangeArrowheads="1"/>
              </p:cNvSpPr>
              <p:nvPr/>
            </p:nvSpPr>
            <p:spPr bwMode="auto">
              <a:xfrm>
                <a:off x="601663" y="1997075"/>
                <a:ext cx="6864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6000">
                    <a:solidFill>
                      <a:srgbClr val="FF0000"/>
                    </a:solidFill>
                    <a:latin typeface="Proxima Nova Alt Rg" panose="02000506030000020004" pitchFamily="50" charset="0"/>
                  </a:rPr>
                  <a:t>X</a:t>
                </a:r>
              </a:p>
            </p:txBody>
          </p:sp>
          <p:sp>
            <p:nvSpPr>
              <p:cNvPr id="26" name="Line 28">
                <a:extLst>
                  <a:ext uri="{FF2B5EF4-FFF2-40B4-BE49-F238E27FC236}">
                    <a16:creationId xmlns:a16="http://schemas.microsoft.com/office/drawing/2014/main" id="{FD14F3EA-47DB-DA6A-F8C4-15CA669ADCAA}"/>
                  </a:ext>
                </a:extLst>
              </p:cNvPr>
              <p:cNvSpPr>
                <a:spLocks noChangeShapeType="1"/>
              </p:cNvSpPr>
              <p:nvPr/>
            </p:nvSpPr>
            <p:spPr bwMode="auto">
              <a:xfrm>
                <a:off x="2992438" y="5105400"/>
                <a:ext cx="152400" cy="152400"/>
              </a:xfrm>
              <a:prstGeom prst="line">
                <a:avLst/>
              </a:prstGeom>
              <a:noFill/>
              <a:ln w="38100">
                <a:solidFill>
                  <a:srgbClr val="00A87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0" fontAlgn="base" hangingPunct="0">
                  <a:spcBef>
                    <a:spcPct val="0"/>
                  </a:spcBef>
                  <a:spcAft>
                    <a:spcPct val="0"/>
                  </a:spcAft>
                </a:pPr>
                <a:endParaRPr lang="en-US">
                  <a:solidFill>
                    <a:prstClr val="black"/>
                  </a:solidFill>
                  <a:latin typeface="Proxima Nova Alt Rg" panose="02000506030000020004" pitchFamily="50" charset="0"/>
                </a:endParaRPr>
              </a:p>
            </p:txBody>
          </p:sp>
          <p:sp>
            <p:nvSpPr>
              <p:cNvPr id="27" name="Line 29">
                <a:extLst>
                  <a:ext uri="{FF2B5EF4-FFF2-40B4-BE49-F238E27FC236}">
                    <a16:creationId xmlns:a16="http://schemas.microsoft.com/office/drawing/2014/main" id="{6C82E589-9FB6-03FF-AE0E-C33D33C0546D}"/>
                  </a:ext>
                </a:extLst>
              </p:cNvPr>
              <p:cNvSpPr>
                <a:spLocks noChangeShapeType="1"/>
              </p:cNvSpPr>
              <p:nvPr/>
            </p:nvSpPr>
            <p:spPr bwMode="auto">
              <a:xfrm flipV="1">
                <a:off x="3144838" y="4800600"/>
                <a:ext cx="457200" cy="457200"/>
              </a:xfrm>
              <a:prstGeom prst="line">
                <a:avLst/>
              </a:prstGeom>
              <a:noFill/>
              <a:ln w="38100">
                <a:solidFill>
                  <a:srgbClr val="00A87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0" fontAlgn="base" hangingPunct="0">
                  <a:spcBef>
                    <a:spcPct val="0"/>
                  </a:spcBef>
                  <a:spcAft>
                    <a:spcPct val="0"/>
                  </a:spcAft>
                </a:pPr>
                <a:endParaRPr lang="en-US">
                  <a:solidFill>
                    <a:prstClr val="black"/>
                  </a:solidFill>
                  <a:latin typeface="Proxima Nova Alt Rg" panose="02000506030000020004" pitchFamily="50" charset="0"/>
                </a:endParaRPr>
              </a:p>
            </p:txBody>
          </p:sp>
          <p:sp>
            <p:nvSpPr>
              <p:cNvPr id="28" name="Text Box 30">
                <a:extLst>
                  <a:ext uri="{FF2B5EF4-FFF2-40B4-BE49-F238E27FC236}">
                    <a16:creationId xmlns:a16="http://schemas.microsoft.com/office/drawing/2014/main" id="{3508C30D-0186-14B7-3FC3-73DE6A414169}"/>
                  </a:ext>
                </a:extLst>
              </p:cNvPr>
              <p:cNvSpPr txBox="1">
                <a:spLocks noChangeArrowheads="1"/>
              </p:cNvSpPr>
              <p:nvPr/>
            </p:nvSpPr>
            <p:spPr bwMode="auto">
              <a:xfrm>
                <a:off x="4106863" y="1752600"/>
                <a:ext cx="8625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1600">
                    <a:solidFill>
                      <a:prstClr val="black"/>
                    </a:solidFill>
                    <a:latin typeface="Proxima Nova Alt Rg" panose="02000506030000020004" pitchFamily="50" charset="0"/>
                  </a:rPr>
                  <a:t>Waiting</a:t>
                </a:r>
              </a:p>
            </p:txBody>
          </p:sp>
          <p:sp>
            <p:nvSpPr>
              <p:cNvPr id="29" name="Text Box 31">
                <a:extLst>
                  <a:ext uri="{FF2B5EF4-FFF2-40B4-BE49-F238E27FC236}">
                    <a16:creationId xmlns:a16="http://schemas.microsoft.com/office/drawing/2014/main" id="{273C70D6-36EF-0D6B-800E-55CC39FB3494}"/>
                  </a:ext>
                </a:extLst>
              </p:cNvPr>
              <p:cNvSpPr txBox="1">
                <a:spLocks noChangeArrowheads="1"/>
              </p:cNvSpPr>
              <p:nvPr/>
            </p:nvSpPr>
            <p:spPr bwMode="auto">
              <a:xfrm>
                <a:off x="838200" y="1585913"/>
                <a:ext cx="16546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1600" dirty="0">
                    <a:solidFill>
                      <a:prstClr val="black"/>
                    </a:solidFill>
                    <a:latin typeface="Proxima Nova Alt Rg" panose="02000506030000020004" pitchFamily="50" charset="0"/>
                  </a:rPr>
                  <a:t>Over Production</a:t>
                </a:r>
              </a:p>
            </p:txBody>
          </p:sp>
          <p:sp>
            <p:nvSpPr>
              <p:cNvPr id="30" name="Text Box 32">
                <a:extLst>
                  <a:ext uri="{FF2B5EF4-FFF2-40B4-BE49-F238E27FC236}">
                    <a16:creationId xmlns:a16="http://schemas.microsoft.com/office/drawing/2014/main" id="{3A4F3677-957D-1068-3513-5A730E493712}"/>
                  </a:ext>
                </a:extLst>
              </p:cNvPr>
              <p:cNvSpPr txBox="1">
                <a:spLocks noChangeArrowheads="1"/>
              </p:cNvSpPr>
              <p:nvPr/>
            </p:nvSpPr>
            <p:spPr bwMode="auto">
              <a:xfrm>
                <a:off x="893763" y="3470275"/>
                <a:ext cx="29145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2400">
                    <a:solidFill>
                      <a:prstClr val="black"/>
                    </a:solidFill>
                    <a:latin typeface="Proxima Nova Alt Rg" panose="02000506030000020004" pitchFamily="50" charset="0"/>
                  </a:rPr>
                  <a:t>“PUSH” not allowed</a:t>
                </a:r>
              </a:p>
            </p:txBody>
          </p:sp>
          <p:sp>
            <p:nvSpPr>
              <p:cNvPr id="31" name="Text Box 33">
                <a:extLst>
                  <a:ext uri="{FF2B5EF4-FFF2-40B4-BE49-F238E27FC236}">
                    <a16:creationId xmlns:a16="http://schemas.microsoft.com/office/drawing/2014/main" id="{6762F48F-2BFC-2666-9D26-08C80A34235E}"/>
                  </a:ext>
                </a:extLst>
              </p:cNvPr>
              <p:cNvSpPr txBox="1">
                <a:spLocks noChangeArrowheads="1"/>
              </p:cNvSpPr>
              <p:nvPr/>
            </p:nvSpPr>
            <p:spPr bwMode="auto">
              <a:xfrm>
                <a:off x="4516438" y="5562600"/>
                <a:ext cx="23166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2400">
                    <a:solidFill>
                      <a:prstClr val="black"/>
                    </a:solidFill>
                    <a:latin typeface="Proxima Nova Alt Rg" panose="02000506030000020004" pitchFamily="50" charset="0"/>
                  </a:rPr>
                  <a:t>“Pull” is Correct</a:t>
                </a:r>
              </a:p>
            </p:txBody>
          </p:sp>
          <p:sp>
            <p:nvSpPr>
              <p:cNvPr id="32" name="Line 34">
                <a:extLst>
                  <a:ext uri="{FF2B5EF4-FFF2-40B4-BE49-F238E27FC236}">
                    <a16:creationId xmlns:a16="http://schemas.microsoft.com/office/drawing/2014/main" id="{81CA6CAF-2C9D-321B-16A8-D95AB43AB9AD}"/>
                  </a:ext>
                </a:extLst>
              </p:cNvPr>
              <p:cNvSpPr>
                <a:spLocks noChangeShapeType="1"/>
              </p:cNvSpPr>
              <p:nvPr/>
            </p:nvSpPr>
            <p:spPr bwMode="auto">
              <a:xfrm>
                <a:off x="5480050" y="2590800"/>
                <a:ext cx="98901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3" name="Rectangle 37">
                <a:extLst>
                  <a:ext uri="{FF2B5EF4-FFF2-40B4-BE49-F238E27FC236}">
                    <a16:creationId xmlns:a16="http://schemas.microsoft.com/office/drawing/2014/main" id="{452C1318-3468-AC32-EE68-6D443E2DDCB8}"/>
                  </a:ext>
                </a:extLst>
              </p:cNvPr>
              <p:cNvSpPr>
                <a:spLocks noChangeArrowheads="1"/>
              </p:cNvSpPr>
              <p:nvPr/>
            </p:nvSpPr>
            <p:spPr bwMode="auto">
              <a:xfrm>
                <a:off x="4438650" y="4648200"/>
                <a:ext cx="458788"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4" name="Oval 38">
                <a:extLst>
                  <a:ext uri="{FF2B5EF4-FFF2-40B4-BE49-F238E27FC236}">
                    <a16:creationId xmlns:a16="http://schemas.microsoft.com/office/drawing/2014/main" id="{B47B8796-3918-516A-4EB7-BF73F2882B2C}"/>
                  </a:ext>
                </a:extLst>
              </p:cNvPr>
              <p:cNvSpPr>
                <a:spLocks noChangeArrowheads="1"/>
              </p:cNvSpPr>
              <p:nvPr/>
            </p:nvSpPr>
            <p:spPr bwMode="auto">
              <a:xfrm>
                <a:off x="4438650" y="4114800"/>
                <a:ext cx="458788"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5" name="Rectangle 39">
                <a:extLst>
                  <a:ext uri="{FF2B5EF4-FFF2-40B4-BE49-F238E27FC236}">
                    <a16:creationId xmlns:a16="http://schemas.microsoft.com/office/drawing/2014/main" id="{BF220B59-B190-761A-A3AE-E51A34ABE082}"/>
                  </a:ext>
                </a:extLst>
              </p:cNvPr>
              <p:cNvSpPr>
                <a:spLocks noChangeArrowheads="1"/>
              </p:cNvSpPr>
              <p:nvPr/>
            </p:nvSpPr>
            <p:spPr bwMode="auto">
              <a:xfrm>
                <a:off x="3983038" y="48768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6" name="Rectangle 40">
                <a:extLst>
                  <a:ext uri="{FF2B5EF4-FFF2-40B4-BE49-F238E27FC236}">
                    <a16:creationId xmlns:a16="http://schemas.microsoft.com/office/drawing/2014/main" id="{7A2F5F99-D6EC-3DCE-942C-4D16D53A8A4E}"/>
                  </a:ext>
                </a:extLst>
              </p:cNvPr>
              <p:cNvSpPr>
                <a:spLocks noChangeArrowheads="1"/>
              </p:cNvSpPr>
              <p:nvPr/>
            </p:nvSpPr>
            <p:spPr bwMode="auto">
              <a:xfrm>
                <a:off x="4057650" y="4953000"/>
                <a:ext cx="77788" cy="457200"/>
              </a:xfrm>
              <a:prstGeom prst="rect">
                <a:avLst/>
              </a:prstGeom>
              <a:solidFill>
                <a:srgbClr val="006699"/>
              </a:solidFill>
              <a:ln w="2857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7" name="Rectangle 41">
                <a:extLst>
                  <a:ext uri="{FF2B5EF4-FFF2-40B4-BE49-F238E27FC236}">
                    <a16:creationId xmlns:a16="http://schemas.microsoft.com/office/drawing/2014/main" id="{4D15AF68-EDB1-FD5F-6696-680EB0CB02D3}"/>
                  </a:ext>
                </a:extLst>
              </p:cNvPr>
              <p:cNvSpPr>
                <a:spLocks noChangeArrowheads="1"/>
              </p:cNvSpPr>
              <p:nvPr/>
            </p:nvSpPr>
            <p:spPr bwMode="auto">
              <a:xfrm>
                <a:off x="5200650" y="4953000"/>
                <a:ext cx="77788"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8" name="Rectangle 42">
                <a:extLst>
                  <a:ext uri="{FF2B5EF4-FFF2-40B4-BE49-F238E27FC236}">
                    <a16:creationId xmlns:a16="http://schemas.microsoft.com/office/drawing/2014/main" id="{7AA325CF-16C3-9D49-5338-716C86BAB94A}"/>
                  </a:ext>
                </a:extLst>
              </p:cNvPr>
              <p:cNvSpPr>
                <a:spLocks noChangeArrowheads="1"/>
              </p:cNvSpPr>
              <p:nvPr/>
            </p:nvSpPr>
            <p:spPr bwMode="auto">
              <a:xfrm>
                <a:off x="5888038" y="4648200"/>
                <a:ext cx="455612"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9" name="Oval 43">
                <a:extLst>
                  <a:ext uri="{FF2B5EF4-FFF2-40B4-BE49-F238E27FC236}">
                    <a16:creationId xmlns:a16="http://schemas.microsoft.com/office/drawing/2014/main" id="{2E77A0D5-BF94-0FA9-0A33-EE39FF1B6DAD}"/>
                  </a:ext>
                </a:extLst>
              </p:cNvPr>
              <p:cNvSpPr>
                <a:spLocks noChangeArrowheads="1"/>
              </p:cNvSpPr>
              <p:nvPr/>
            </p:nvSpPr>
            <p:spPr bwMode="auto">
              <a:xfrm>
                <a:off x="5888038" y="4114800"/>
                <a:ext cx="455612"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0" name="Rectangle 44">
                <a:extLst>
                  <a:ext uri="{FF2B5EF4-FFF2-40B4-BE49-F238E27FC236}">
                    <a16:creationId xmlns:a16="http://schemas.microsoft.com/office/drawing/2014/main" id="{545E81E8-DEBD-C8A0-76D2-8B2B2C4CFFBA}"/>
                  </a:ext>
                </a:extLst>
              </p:cNvPr>
              <p:cNvSpPr>
                <a:spLocks noChangeArrowheads="1"/>
              </p:cNvSpPr>
              <p:nvPr/>
            </p:nvSpPr>
            <p:spPr bwMode="auto">
              <a:xfrm>
                <a:off x="5430838" y="48768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1" name="Rectangle 45">
                <a:extLst>
                  <a:ext uri="{FF2B5EF4-FFF2-40B4-BE49-F238E27FC236}">
                    <a16:creationId xmlns:a16="http://schemas.microsoft.com/office/drawing/2014/main" id="{CBA14BD6-429F-97CF-9AA6-FF5125C4B879}"/>
                  </a:ext>
                </a:extLst>
              </p:cNvPr>
              <p:cNvSpPr>
                <a:spLocks noChangeArrowheads="1"/>
              </p:cNvSpPr>
              <p:nvPr/>
            </p:nvSpPr>
            <p:spPr bwMode="auto">
              <a:xfrm>
                <a:off x="5507038" y="4953000"/>
                <a:ext cx="74612"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2" name="Rectangle 46">
                <a:extLst>
                  <a:ext uri="{FF2B5EF4-FFF2-40B4-BE49-F238E27FC236}">
                    <a16:creationId xmlns:a16="http://schemas.microsoft.com/office/drawing/2014/main" id="{9E79D690-FB4A-AD19-A1BB-98F6E0635A75}"/>
                  </a:ext>
                </a:extLst>
              </p:cNvPr>
              <p:cNvSpPr>
                <a:spLocks noChangeArrowheads="1"/>
              </p:cNvSpPr>
              <p:nvPr/>
            </p:nvSpPr>
            <p:spPr bwMode="auto">
              <a:xfrm>
                <a:off x="6650038" y="4953000"/>
                <a:ext cx="74612"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3" name="Rectangle 47">
                <a:extLst>
                  <a:ext uri="{FF2B5EF4-FFF2-40B4-BE49-F238E27FC236}">
                    <a16:creationId xmlns:a16="http://schemas.microsoft.com/office/drawing/2014/main" id="{95C4FCB0-612E-F692-2C8B-9B5E6634578F}"/>
                  </a:ext>
                </a:extLst>
              </p:cNvPr>
              <p:cNvSpPr>
                <a:spLocks noChangeArrowheads="1"/>
              </p:cNvSpPr>
              <p:nvPr/>
            </p:nvSpPr>
            <p:spPr bwMode="auto">
              <a:xfrm>
                <a:off x="7412038" y="4648200"/>
                <a:ext cx="455612"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4" name="Oval 48">
                <a:extLst>
                  <a:ext uri="{FF2B5EF4-FFF2-40B4-BE49-F238E27FC236}">
                    <a16:creationId xmlns:a16="http://schemas.microsoft.com/office/drawing/2014/main" id="{AEAC962C-C225-D693-90A2-6347F4D809D2}"/>
                  </a:ext>
                </a:extLst>
              </p:cNvPr>
              <p:cNvSpPr>
                <a:spLocks noChangeArrowheads="1"/>
              </p:cNvSpPr>
              <p:nvPr/>
            </p:nvSpPr>
            <p:spPr bwMode="auto">
              <a:xfrm>
                <a:off x="7412038" y="4114800"/>
                <a:ext cx="455612"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5" name="Rectangle 49">
                <a:extLst>
                  <a:ext uri="{FF2B5EF4-FFF2-40B4-BE49-F238E27FC236}">
                    <a16:creationId xmlns:a16="http://schemas.microsoft.com/office/drawing/2014/main" id="{C1F535AF-59CA-5EC5-FCEA-90AD3F940B50}"/>
                  </a:ext>
                </a:extLst>
              </p:cNvPr>
              <p:cNvSpPr>
                <a:spLocks noChangeArrowheads="1"/>
              </p:cNvSpPr>
              <p:nvPr/>
            </p:nvSpPr>
            <p:spPr bwMode="auto">
              <a:xfrm>
                <a:off x="6954838" y="48768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6" name="Rectangle 50">
                <a:extLst>
                  <a:ext uri="{FF2B5EF4-FFF2-40B4-BE49-F238E27FC236}">
                    <a16:creationId xmlns:a16="http://schemas.microsoft.com/office/drawing/2014/main" id="{0EE1F762-D9D8-935E-4F4F-0CB4AD3910BD}"/>
                  </a:ext>
                </a:extLst>
              </p:cNvPr>
              <p:cNvSpPr>
                <a:spLocks noChangeArrowheads="1"/>
              </p:cNvSpPr>
              <p:nvPr/>
            </p:nvSpPr>
            <p:spPr bwMode="auto">
              <a:xfrm>
                <a:off x="7031038" y="4953000"/>
                <a:ext cx="74612"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7" name="Rectangle 51">
                <a:extLst>
                  <a:ext uri="{FF2B5EF4-FFF2-40B4-BE49-F238E27FC236}">
                    <a16:creationId xmlns:a16="http://schemas.microsoft.com/office/drawing/2014/main" id="{9BB1A33F-87E6-4004-19D8-F38BB0AEEFB6}"/>
                  </a:ext>
                </a:extLst>
              </p:cNvPr>
              <p:cNvSpPr>
                <a:spLocks noChangeArrowheads="1"/>
              </p:cNvSpPr>
              <p:nvPr/>
            </p:nvSpPr>
            <p:spPr bwMode="auto">
              <a:xfrm>
                <a:off x="8174038" y="4953000"/>
                <a:ext cx="74612"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8" name="Rectangle 52">
                <a:extLst>
                  <a:ext uri="{FF2B5EF4-FFF2-40B4-BE49-F238E27FC236}">
                    <a16:creationId xmlns:a16="http://schemas.microsoft.com/office/drawing/2014/main" id="{59E89B90-A6DA-E667-B320-AE8F8312CC5D}"/>
                  </a:ext>
                </a:extLst>
              </p:cNvPr>
              <p:cNvSpPr>
                <a:spLocks noChangeArrowheads="1"/>
              </p:cNvSpPr>
              <p:nvPr/>
            </p:nvSpPr>
            <p:spPr bwMode="auto">
              <a:xfrm>
                <a:off x="7716838" y="4572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9" name="Rectangle 53">
                <a:extLst>
                  <a:ext uri="{FF2B5EF4-FFF2-40B4-BE49-F238E27FC236}">
                    <a16:creationId xmlns:a16="http://schemas.microsoft.com/office/drawing/2014/main" id="{C410853E-D198-44F0-772B-697555B24213}"/>
                  </a:ext>
                </a:extLst>
              </p:cNvPr>
              <p:cNvSpPr>
                <a:spLocks noChangeArrowheads="1"/>
              </p:cNvSpPr>
              <p:nvPr/>
            </p:nvSpPr>
            <p:spPr bwMode="auto">
              <a:xfrm>
                <a:off x="6116638" y="4572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0" name="Rectangle 54">
                <a:extLst>
                  <a:ext uri="{FF2B5EF4-FFF2-40B4-BE49-F238E27FC236}">
                    <a16:creationId xmlns:a16="http://schemas.microsoft.com/office/drawing/2014/main" id="{5DC0107A-2338-CBC0-B45C-51B8849ADF03}"/>
                  </a:ext>
                </a:extLst>
              </p:cNvPr>
              <p:cNvSpPr>
                <a:spLocks noChangeArrowheads="1"/>
              </p:cNvSpPr>
              <p:nvPr/>
            </p:nvSpPr>
            <p:spPr bwMode="auto">
              <a:xfrm>
                <a:off x="4668838" y="4572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1" name="AutoShape 55">
                <a:extLst>
                  <a:ext uri="{FF2B5EF4-FFF2-40B4-BE49-F238E27FC236}">
                    <a16:creationId xmlns:a16="http://schemas.microsoft.com/office/drawing/2014/main" id="{376D0F08-0B05-841F-058C-4B8878BDDC4F}"/>
                  </a:ext>
                </a:extLst>
              </p:cNvPr>
              <p:cNvSpPr>
                <a:spLocks noChangeArrowheads="1"/>
              </p:cNvSpPr>
              <p:nvPr/>
            </p:nvSpPr>
            <p:spPr bwMode="auto">
              <a:xfrm>
                <a:off x="5126038" y="4267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2" name="AutoShape 56">
                <a:extLst>
                  <a:ext uri="{FF2B5EF4-FFF2-40B4-BE49-F238E27FC236}">
                    <a16:creationId xmlns:a16="http://schemas.microsoft.com/office/drawing/2014/main" id="{634C01BA-0614-BC0A-5AF4-255BEAD35BA3}"/>
                  </a:ext>
                </a:extLst>
              </p:cNvPr>
              <p:cNvSpPr>
                <a:spLocks noChangeArrowheads="1"/>
              </p:cNvSpPr>
              <p:nvPr/>
            </p:nvSpPr>
            <p:spPr bwMode="auto">
              <a:xfrm>
                <a:off x="6573838" y="4267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grpSp>
      </p:grpSp>
    </p:spTree>
    <p:extLst>
      <p:ext uri="{BB962C8B-B14F-4D97-AF65-F5344CB8AC3E}">
        <p14:creationId xmlns:p14="http://schemas.microsoft.com/office/powerpoint/2010/main" val="6926698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67B44-A487-7CCA-0608-1EE8242D671A}"/>
              </a:ext>
            </a:extLst>
          </p:cNvPr>
          <p:cNvSpPr>
            <a:spLocks noGrp="1"/>
          </p:cNvSpPr>
          <p:nvPr>
            <p:ph type="body" sz="quarter" idx="11"/>
          </p:nvPr>
        </p:nvSpPr>
        <p:spPr/>
        <p:txBody>
          <a:bodyPr>
            <a:normAutofit fontScale="92500" lnSpcReduction="10000"/>
          </a:bodyPr>
          <a:lstStyle/>
          <a:p>
            <a:r>
              <a:rPr lang="en-US" dirty="0"/>
              <a:t>Standard Work</a:t>
            </a:r>
          </a:p>
        </p:txBody>
      </p:sp>
    </p:spTree>
    <p:extLst>
      <p:ext uri="{BB962C8B-B14F-4D97-AF65-F5344CB8AC3E}">
        <p14:creationId xmlns:p14="http://schemas.microsoft.com/office/powerpoint/2010/main" val="26540912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F072B-F0A8-9A31-773B-43A45BBE29EA}"/>
              </a:ext>
            </a:extLst>
          </p:cNvPr>
          <p:cNvSpPr>
            <a:spLocks noGrp="1"/>
          </p:cNvSpPr>
          <p:nvPr>
            <p:ph type="body" sz="quarter" idx="10"/>
          </p:nvPr>
        </p:nvSpPr>
        <p:spPr/>
        <p:txBody>
          <a:bodyPr>
            <a:normAutofit fontScale="85000" lnSpcReduction="20000"/>
          </a:bodyPr>
          <a:lstStyle/>
          <a:p>
            <a:r>
              <a:rPr lang="en-US" dirty="0"/>
              <a:t>Introduction to Standard Work</a:t>
            </a:r>
          </a:p>
        </p:txBody>
      </p:sp>
      <p:sp>
        <p:nvSpPr>
          <p:cNvPr id="4" name="Oval 3">
            <a:extLst>
              <a:ext uri="{FF2B5EF4-FFF2-40B4-BE49-F238E27FC236}">
                <a16:creationId xmlns:a16="http://schemas.microsoft.com/office/drawing/2014/main" id="{C6694093-8945-EAA3-24D3-B7E078A00765}"/>
              </a:ext>
            </a:extLst>
          </p:cNvPr>
          <p:cNvSpPr>
            <a:spLocks noChangeAspect="1"/>
          </p:cNvSpPr>
          <p:nvPr/>
        </p:nvSpPr>
        <p:spPr>
          <a:xfrm>
            <a:off x="3581400" y="1575950"/>
            <a:ext cx="5029200" cy="5029200"/>
          </a:xfrm>
          <a:prstGeom prst="ellipse">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none" lIns="0" tIns="0" rIns="0" bIns="0" numCol="1" spcCol="38100" rtlCol="0" anchor="ctr">
            <a:noAutofit/>
          </a:bodyPr>
          <a:lstStyle/>
          <a:p>
            <a:pPr marL="0" marR="0" indent="0" algn="ctr" defTabSz="825500" rtl="0" fontAlgn="auto" latinLnBrk="0" hangingPunct="0">
              <a:lnSpc>
                <a:spcPct val="102000"/>
              </a:lnSpc>
              <a:spcBef>
                <a:spcPts val="0"/>
              </a:spcBef>
              <a:spcAft>
                <a:spcPts val="600"/>
              </a:spcAft>
              <a:buClrTx/>
              <a:buSzTx/>
              <a:buFontTx/>
              <a:buNone/>
              <a:tabLst/>
            </a:pPr>
            <a:r>
              <a:rPr kumimoji="0" lang="en-US" sz="2400" b="0" i="0" u="none" strike="noStrike" cap="none" spc="0" normalizeH="0" baseline="0" dirty="0">
                <a:ln>
                  <a:noFill/>
                </a:ln>
                <a:solidFill>
                  <a:schemeClr val="tx1"/>
                </a:solidFill>
                <a:effectLst/>
                <a:uFillTx/>
                <a:ea typeface="Helvetica Neue Medium"/>
                <a:cs typeface="Helvetica Neue Medium"/>
                <a:sym typeface="Helvetica Neue Medium"/>
              </a:rPr>
              <a:t>Time Observation Form</a:t>
            </a:r>
          </a:p>
          <a:p>
            <a:pPr marL="0" marR="0" indent="0" algn="ctr" defTabSz="825500" rtl="0" fontAlgn="auto" latinLnBrk="0" hangingPunct="0">
              <a:lnSpc>
                <a:spcPct val="102000"/>
              </a:lnSpc>
              <a:spcBef>
                <a:spcPts val="0"/>
              </a:spcBef>
              <a:spcAft>
                <a:spcPts val="600"/>
              </a:spcAft>
              <a:buClrTx/>
              <a:buSzTx/>
              <a:buFontTx/>
              <a:buNone/>
              <a:tabLst/>
            </a:pPr>
            <a:r>
              <a:rPr lang="en-US" sz="2400" dirty="0">
                <a:solidFill>
                  <a:schemeClr val="tx1"/>
                </a:solidFill>
                <a:ea typeface="Helvetica Neue Medium"/>
                <a:cs typeface="Helvetica Neue Medium"/>
                <a:sym typeface="Helvetica Neue Medium"/>
              </a:rPr>
              <a:t>Process Capacity Table</a:t>
            </a:r>
          </a:p>
          <a:p>
            <a:pPr marL="0" marR="0" indent="0" algn="ctr" defTabSz="825500" rtl="0" fontAlgn="auto" latinLnBrk="0" hangingPunct="0">
              <a:lnSpc>
                <a:spcPct val="102000"/>
              </a:lnSpc>
              <a:spcBef>
                <a:spcPts val="0"/>
              </a:spcBef>
              <a:spcAft>
                <a:spcPts val="600"/>
              </a:spcAft>
              <a:buClrTx/>
              <a:buSzTx/>
              <a:buFontTx/>
              <a:buNone/>
              <a:tabLst/>
            </a:pPr>
            <a:r>
              <a:rPr kumimoji="0" lang="en-US" sz="2400" b="0" i="0" u="none" strike="noStrike" cap="none" spc="0" normalizeH="0" baseline="0" dirty="0">
                <a:ln>
                  <a:noFill/>
                </a:ln>
                <a:solidFill>
                  <a:schemeClr val="tx1"/>
                </a:solidFill>
                <a:effectLst/>
                <a:uFillTx/>
                <a:ea typeface="Helvetica Neue Medium"/>
                <a:cs typeface="Helvetica Neue Medium"/>
                <a:sym typeface="Helvetica Neue Medium"/>
              </a:rPr>
              <a:t>Standard Work Combination Sheet</a:t>
            </a:r>
          </a:p>
          <a:p>
            <a:pPr marL="0" marR="0" indent="0" algn="ctr" defTabSz="825500" rtl="0" fontAlgn="auto" latinLnBrk="0" hangingPunct="0">
              <a:lnSpc>
                <a:spcPct val="102000"/>
              </a:lnSpc>
              <a:spcBef>
                <a:spcPts val="0"/>
              </a:spcBef>
              <a:spcAft>
                <a:spcPts val="600"/>
              </a:spcAft>
              <a:buClrTx/>
              <a:buSzTx/>
              <a:buFontTx/>
              <a:buNone/>
              <a:tabLst/>
            </a:pPr>
            <a:r>
              <a:rPr kumimoji="0" lang="en-US" sz="2400" b="0" i="0" u="none" strike="noStrike" cap="none" spc="0" normalizeH="0" baseline="0" dirty="0">
                <a:ln>
                  <a:noFill/>
                </a:ln>
                <a:solidFill>
                  <a:schemeClr val="tx1"/>
                </a:solidFill>
                <a:effectLst/>
                <a:uFillTx/>
                <a:ea typeface="Helvetica Neue Medium"/>
                <a:cs typeface="Helvetica Neue Medium"/>
                <a:sym typeface="Helvetica Neue Medium"/>
              </a:rPr>
              <a:t>Standard Work Sheet</a:t>
            </a:r>
          </a:p>
          <a:p>
            <a:pPr marL="0" marR="0" indent="0" algn="ctr" defTabSz="825500" rtl="0" fontAlgn="auto" latinLnBrk="0" hangingPunct="0">
              <a:lnSpc>
                <a:spcPct val="102000"/>
              </a:lnSpc>
              <a:spcBef>
                <a:spcPts val="0"/>
              </a:spcBef>
              <a:spcAft>
                <a:spcPts val="600"/>
              </a:spcAft>
              <a:buClrTx/>
              <a:buSzTx/>
              <a:buFontTx/>
              <a:buNone/>
              <a:tabLst/>
            </a:pPr>
            <a:r>
              <a:rPr lang="en-US" sz="2400" dirty="0">
                <a:solidFill>
                  <a:schemeClr val="tx1"/>
                </a:solidFill>
                <a:ea typeface="Helvetica Neue Medium"/>
                <a:cs typeface="Helvetica Neue Medium"/>
                <a:sym typeface="Helvetica Neue Medium"/>
              </a:rPr>
              <a:t>Operator Loading Chart</a:t>
            </a:r>
            <a:endParaRPr kumimoji="0" lang="en-US" sz="2400" b="0" i="0" u="none" strike="noStrike" cap="none" spc="0" normalizeH="0" baseline="0" dirty="0">
              <a:ln>
                <a:noFill/>
              </a:ln>
              <a:solidFill>
                <a:schemeClr val="tx1"/>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91146207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8565D5-CE95-736F-8D6C-A4912B6D1037}"/>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0EFA3497-96EA-6B9D-F170-BAE6F02CE265}"/>
              </a:ext>
            </a:extLst>
          </p:cNvPr>
          <p:cNvSpPr>
            <a:spLocks noGrp="1"/>
          </p:cNvSpPr>
          <p:nvPr>
            <p:ph type="body" sz="quarter" idx="12"/>
          </p:nvPr>
        </p:nvSpPr>
        <p:spPr/>
        <p:txBody>
          <a:bodyPr/>
          <a:lstStyle/>
          <a:p>
            <a:r>
              <a:rPr lang="en-US" dirty="0"/>
              <a:t>Standard Work</a:t>
            </a:r>
          </a:p>
        </p:txBody>
      </p:sp>
      <p:sp>
        <p:nvSpPr>
          <p:cNvPr id="4" name="Text Placeholder 3">
            <a:extLst>
              <a:ext uri="{FF2B5EF4-FFF2-40B4-BE49-F238E27FC236}">
                <a16:creationId xmlns:a16="http://schemas.microsoft.com/office/drawing/2014/main" id="{E1EE80BE-1DD7-EFBB-4BED-1C3FB22EF3CA}"/>
              </a:ext>
            </a:extLst>
          </p:cNvPr>
          <p:cNvSpPr>
            <a:spLocks noGrp="1"/>
          </p:cNvSpPr>
          <p:nvPr>
            <p:ph type="body" sz="quarter" idx="17"/>
          </p:nvPr>
        </p:nvSpPr>
        <p:spPr>
          <a:xfrm>
            <a:off x="5191835" y="1573122"/>
            <a:ext cx="6799431" cy="3119059"/>
          </a:xfrm>
        </p:spPr>
        <p:txBody>
          <a:bodyPr/>
          <a:lstStyle/>
          <a:p>
            <a:r>
              <a:rPr lang="en-US" dirty="0"/>
              <a:t>A tool used in lean manufacturing to optimize equipment and labor and producing product at a pace = </a:t>
            </a:r>
            <a:r>
              <a:rPr lang="en-US" b="1" dirty="0">
                <a:solidFill>
                  <a:schemeClr val="accent4"/>
                </a:solidFill>
              </a:rPr>
              <a:t>Takt Time</a:t>
            </a:r>
            <a:r>
              <a:rPr lang="en-US" dirty="0"/>
              <a:t>.</a:t>
            </a:r>
          </a:p>
          <a:p>
            <a:r>
              <a:rPr lang="en-US" b="1" dirty="0">
                <a:solidFill>
                  <a:schemeClr val="accent4"/>
                </a:solidFill>
              </a:rPr>
              <a:t>DO NOT </a:t>
            </a:r>
            <a:r>
              <a:rPr lang="en-US" dirty="0"/>
              <a:t>think of Standard Work as traditional Industrial Engineering time standards.</a:t>
            </a:r>
          </a:p>
          <a:p>
            <a:r>
              <a:rPr lang="en-US" dirty="0"/>
              <a:t>Based on benchmarking and improvements</a:t>
            </a:r>
          </a:p>
          <a:p>
            <a:r>
              <a:rPr lang="en-US" b="1" dirty="0">
                <a:solidFill>
                  <a:schemeClr val="accent4"/>
                </a:solidFill>
              </a:rPr>
              <a:t>NOT</a:t>
            </a:r>
            <a:r>
              <a:rPr lang="en-US" dirty="0">
                <a:solidFill>
                  <a:schemeClr val="accent4"/>
                </a:solidFill>
              </a:rPr>
              <a:t> </a:t>
            </a:r>
            <a:r>
              <a:rPr lang="en-US" dirty="0"/>
              <a:t>permanent</a:t>
            </a:r>
          </a:p>
          <a:p>
            <a:r>
              <a:rPr lang="en-US" dirty="0"/>
              <a:t>A documented, repeatable, step for step process for producing product.</a:t>
            </a:r>
          </a:p>
          <a:p>
            <a:endParaRPr lang="en-US" dirty="0"/>
          </a:p>
        </p:txBody>
      </p:sp>
      <p:pic>
        <p:nvPicPr>
          <p:cNvPr id="5" name="Picture Placeholder 7">
            <a:extLst>
              <a:ext uri="{FF2B5EF4-FFF2-40B4-BE49-F238E27FC236}">
                <a16:creationId xmlns:a16="http://schemas.microsoft.com/office/drawing/2014/main" id="{86C95FC3-5D37-81E0-2181-F6F1448776C7}"/>
              </a:ext>
            </a:extLst>
          </p:cNvPr>
          <p:cNvPicPr>
            <a:picLocks noChangeAspect="1"/>
          </p:cNvPicPr>
          <p:nvPr/>
        </p:nvPicPr>
        <p:blipFill>
          <a:blip r:embed="rId2">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67C51E3C-02B8-0732-9F38-EA0718D8AD55}"/>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D466B426-CEA2-9A99-D0A5-371A35FF488A}"/>
              </a:ext>
            </a:extLst>
          </p:cNvPr>
          <p:cNvPicPr>
            <a:picLocks/>
          </p:cNvPicPr>
          <p:nvPr/>
        </p:nvPicPr>
        <p:blipFill>
          <a:blip r:embed="rId3"/>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CDD05357-A8A3-7A33-EF64-E53FD093620E}"/>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7053716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30BF4F8-A923-70D5-2A57-A2406441F64A}"/>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4A6F2BFC-3107-D0BA-BE1D-CEF088E79A38}"/>
              </a:ext>
            </a:extLst>
          </p:cNvPr>
          <p:cNvSpPr>
            <a:spLocks noGrp="1"/>
          </p:cNvSpPr>
          <p:nvPr>
            <p:ph type="body" sz="quarter" idx="12"/>
          </p:nvPr>
        </p:nvSpPr>
        <p:spPr/>
        <p:txBody>
          <a:bodyPr>
            <a:normAutofit fontScale="77500" lnSpcReduction="20000"/>
          </a:bodyPr>
          <a:lstStyle/>
          <a:p>
            <a:r>
              <a:rPr lang="en-US" dirty="0"/>
              <a:t>Benefits of Standard Work</a:t>
            </a:r>
          </a:p>
        </p:txBody>
      </p:sp>
      <p:sp>
        <p:nvSpPr>
          <p:cNvPr id="4" name="Text Placeholder 3">
            <a:extLst>
              <a:ext uri="{FF2B5EF4-FFF2-40B4-BE49-F238E27FC236}">
                <a16:creationId xmlns:a16="http://schemas.microsoft.com/office/drawing/2014/main" id="{2AB8C538-4E1A-D14A-7828-2287E22C5C58}"/>
              </a:ext>
            </a:extLst>
          </p:cNvPr>
          <p:cNvSpPr>
            <a:spLocks noGrp="1"/>
          </p:cNvSpPr>
          <p:nvPr>
            <p:ph type="body" sz="quarter" idx="17"/>
          </p:nvPr>
        </p:nvSpPr>
        <p:spPr>
          <a:xfrm>
            <a:off x="5191835" y="1573122"/>
            <a:ext cx="6799431" cy="2959785"/>
          </a:xfrm>
        </p:spPr>
        <p:txBody>
          <a:bodyPr/>
          <a:lstStyle/>
          <a:p>
            <a:r>
              <a:rPr lang="en-US" dirty="0"/>
              <a:t>Establishes a routine/pattern for work to be performed</a:t>
            </a:r>
          </a:p>
          <a:p>
            <a:r>
              <a:rPr lang="en-US" dirty="0"/>
              <a:t>Simplifies scheduling of human resources and material</a:t>
            </a:r>
          </a:p>
          <a:p>
            <a:r>
              <a:rPr lang="en-US" dirty="0"/>
              <a:t>Establishes the necessary relationship between operators, machines, and materials</a:t>
            </a:r>
          </a:p>
          <a:p>
            <a:r>
              <a:rPr lang="en-US" dirty="0"/>
              <a:t>A tool for documenting improvement</a:t>
            </a:r>
          </a:p>
          <a:p>
            <a:r>
              <a:rPr lang="en-US" dirty="0"/>
              <a:t>A training tool for new employees</a:t>
            </a:r>
          </a:p>
          <a:p>
            <a:r>
              <a:rPr lang="en-US" dirty="0"/>
              <a:t>Provides documented work instructions</a:t>
            </a:r>
          </a:p>
          <a:p>
            <a:endParaRPr lang="en-US" dirty="0"/>
          </a:p>
        </p:txBody>
      </p:sp>
      <p:pic>
        <p:nvPicPr>
          <p:cNvPr id="5" name="Picture Placeholder 7">
            <a:extLst>
              <a:ext uri="{FF2B5EF4-FFF2-40B4-BE49-F238E27FC236}">
                <a16:creationId xmlns:a16="http://schemas.microsoft.com/office/drawing/2014/main" id="{7630CC42-9997-0DD4-0BE0-C92CD45ABA54}"/>
              </a:ext>
            </a:extLst>
          </p:cNvPr>
          <p:cNvPicPr>
            <a:picLocks noChangeAspect="1"/>
          </p:cNvPicPr>
          <p:nvPr/>
        </p:nvPicPr>
        <p:blipFill>
          <a:blip r:embed="rId2">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373FDB3F-19B1-19ED-BF0A-74EDC1D466AF}"/>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0FCA7A85-2495-711D-8560-04ACFDE6A677}"/>
              </a:ext>
            </a:extLst>
          </p:cNvPr>
          <p:cNvPicPr>
            <a:picLocks/>
          </p:cNvPicPr>
          <p:nvPr/>
        </p:nvPicPr>
        <p:blipFill>
          <a:blip r:embed="rId3"/>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34C99DC9-4630-40F1-00A0-4D67090EC489}"/>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2806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1E94A0-CCD6-B608-4D4E-DDB987F8A513}"/>
              </a:ext>
            </a:extLst>
          </p:cNvPr>
          <p:cNvSpPr>
            <a:spLocks noGrp="1"/>
          </p:cNvSpPr>
          <p:nvPr>
            <p:ph type="body" sz="quarter" idx="12"/>
          </p:nvPr>
        </p:nvSpPr>
        <p:spPr/>
        <p:txBody>
          <a:bodyPr>
            <a:normAutofit fontScale="77500" lnSpcReduction="20000"/>
          </a:bodyPr>
          <a:lstStyle/>
          <a:p>
            <a:r>
              <a:rPr lang="en-US" dirty="0"/>
              <a:t>What is Standard work?</a:t>
            </a:r>
          </a:p>
        </p:txBody>
      </p:sp>
      <p:sp>
        <p:nvSpPr>
          <p:cNvPr id="4" name="Text Placeholder 3">
            <a:extLst>
              <a:ext uri="{FF2B5EF4-FFF2-40B4-BE49-F238E27FC236}">
                <a16:creationId xmlns:a16="http://schemas.microsoft.com/office/drawing/2014/main" id="{F4B9C9B1-8A67-1F73-FE2C-65E0140F2C27}"/>
              </a:ext>
            </a:extLst>
          </p:cNvPr>
          <p:cNvSpPr>
            <a:spLocks noGrp="1"/>
          </p:cNvSpPr>
          <p:nvPr>
            <p:ph type="body" sz="quarter" idx="17"/>
          </p:nvPr>
        </p:nvSpPr>
        <p:spPr>
          <a:xfrm>
            <a:off x="5191835" y="1573122"/>
            <a:ext cx="6799431" cy="3119059"/>
          </a:xfrm>
        </p:spPr>
        <p:txBody>
          <a:bodyPr/>
          <a:lstStyle/>
          <a:p>
            <a:r>
              <a:rPr lang="en-US" dirty="0"/>
              <a:t>A tool used in lean manufacturing to optimize equipment and labor and producing product as a pace = </a:t>
            </a:r>
            <a:r>
              <a:rPr lang="en-US" b="1" dirty="0">
                <a:solidFill>
                  <a:schemeClr val="accent4"/>
                </a:solidFill>
              </a:rPr>
              <a:t>Takt Time</a:t>
            </a:r>
            <a:r>
              <a:rPr lang="en-US" dirty="0"/>
              <a:t>.</a:t>
            </a:r>
          </a:p>
          <a:p>
            <a:r>
              <a:rPr lang="en-US" b="1" dirty="0">
                <a:solidFill>
                  <a:schemeClr val="accent4"/>
                </a:solidFill>
              </a:rPr>
              <a:t>DO NOT </a:t>
            </a:r>
            <a:r>
              <a:rPr lang="en-US" dirty="0"/>
              <a:t>think of standard work as traditional industrial engineering time standards</a:t>
            </a:r>
          </a:p>
          <a:p>
            <a:r>
              <a:rPr lang="en-US" dirty="0"/>
              <a:t>Based on benchmarking and improvements</a:t>
            </a:r>
          </a:p>
          <a:p>
            <a:r>
              <a:rPr lang="en-US" b="1" dirty="0">
                <a:solidFill>
                  <a:schemeClr val="accent4"/>
                </a:solidFill>
              </a:rPr>
              <a:t>NOT</a:t>
            </a:r>
            <a:r>
              <a:rPr lang="en-US" dirty="0"/>
              <a:t> permanent</a:t>
            </a:r>
          </a:p>
          <a:p>
            <a:r>
              <a:rPr lang="en-US" dirty="0"/>
              <a:t>A documented, repeatable, step-for-step process for producing product</a:t>
            </a:r>
          </a:p>
          <a:p>
            <a:endParaRPr lang="en-US" dirty="0"/>
          </a:p>
        </p:txBody>
      </p:sp>
      <p:pic>
        <p:nvPicPr>
          <p:cNvPr id="8" name="Picture Placeholder 7">
            <a:extLst>
              <a:ext uri="{FF2B5EF4-FFF2-40B4-BE49-F238E27FC236}">
                <a16:creationId xmlns:a16="http://schemas.microsoft.com/office/drawing/2014/main" id="{E089C6B9-7B18-18B9-7A5E-DC4558F40A36}"/>
              </a:ext>
            </a:extLst>
          </p:cNvPr>
          <p:cNvPicPr>
            <a:picLocks noGrp="1" noChangeAspect="1"/>
          </p:cNvPicPr>
          <p:nvPr>
            <p:ph type="pic" sz="quarter" idx="11"/>
          </p:nvPr>
        </p:nvPicPr>
        <p:blipFill>
          <a:blip r:embed="rId3">
            <a:grayscl/>
          </a:blip>
          <a:srcRect l="12222" r="12222"/>
          <a:stretch>
            <a:fillRect/>
          </a:stretch>
        </p:blipFill>
        <p:spPr>
          <a:prstGeom prst="rect">
            <a:avLst/>
          </a:prstGeom>
        </p:spPr>
      </p:pic>
      <p:sp>
        <p:nvSpPr>
          <p:cNvPr id="12" name="Flowchart: Direct Access Storage 11">
            <a:extLst>
              <a:ext uri="{FF2B5EF4-FFF2-40B4-BE49-F238E27FC236}">
                <a16:creationId xmlns:a16="http://schemas.microsoft.com/office/drawing/2014/main" id="{093F828A-AFC4-8ED4-17E7-09A29DFEC814}"/>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1" name="Picture 10">
            <a:extLst>
              <a:ext uri="{FF2B5EF4-FFF2-40B4-BE49-F238E27FC236}">
                <a16:creationId xmlns:a16="http://schemas.microsoft.com/office/drawing/2014/main" id="{D37042D0-840A-54FD-B4C8-638E225BBBFA}"/>
              </a:ext>
            </a:extLst>
          </p:cNvPr>
          <p:cNvPicPr>
            <a:picLocks/>
          </p:cNvPicPr>
          <p:nvPr/>
        </p:nvPicPr>
        <p:blipFill>
          <a:blip r:embed="rId4"/>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Rounded Corners 8">
            <a:extLst>
              <a:ext uri="{FF2B5EF4-FFF2-40B4-BE49-F238E27FC236}">
                <a16:creationId xmlns:a16="http://schemas.microsoft.com/office/drawing/2014/main" id="{BE828285-08AB-6AC4-2EC3-0D3F0CE15CA2}"/>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9682867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6D78D2F-B48D-3960-884F-B66B8CEFBA54}"/>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0FD9944-0067-50A2-6169-19A6A9FA47AB}"/>
              </a:ext>
            </a:extLst>
          </p:cNvPr>
          <p:cNvSpPr>
            <a:spLocks noGrp="1"/>
          </p:cNvSpPr>
          <p:nvPr>
            <p:ph type="body" sz="quarter" idx="12"/>
          </p:nvPr>
        </p:nvSpPr>
        <p:spPr/>
        <p:txBody>
          <a:bodyPr>
            <a:normAutofit fontScale="85000" lnSpcReduction="10000"/>
          </a:bodyPr>
          <a:lstStyle/>
          <a:p>
            <a:r>
              <a:rPr lang="en-US" dirty="0"/>
              <a:t>Standard work Forms</a:t>
            </a:r>
          </a:p>
        </p:txBody>
      </p:sp>
      <p:sp>
        <p:nvSpPr>
          <p:cNvPr id="4" name="Text Placeholder 3">
            <a:extLst>
              <a:ext uri="{FF2B5EF4-FFF2-40B4-BE49-F238E27FC236}">
                <a16:creationId xmlns:a16="http://schemas.microsoft.com/office/drawing/2014/main" id="{580D2CC1-723A-E8CA-9FEA-5A54C5E7E653}"/>
              </a:ext>
            </a:extLst>
          </p:cNvPr>
          <p:cNvSpPr>
            <a:spLocks noGrp="1"/>
          </p:cNvSpPr>
          <p:nvPr>
            <p:ph type="body" sz="quarter" idx="17"/>
          </p:nvPr>
        </p:nvSpPr>
        <p:spPr>
          <a:xfrm>
            <a:off x="5191835" y="1573122"/>
            <a:ext cx="6799431" cy="2294987"/>
          </a:xfrm>
        </p:spPr>
        <p:txBody>
          <a:bodyPr/>
          <a:lstStyle/>
          <a:p>
            <a:r>
              <a:rPr lang="en-US" dirty="0"/>
              <a:t>Time Observation Form</a:t>
            </a:r>
          </a:p>
          <a:p>
            <a:r>
              <a:rPr lang="en-US" dirty="0"/>
              <a:t>Process Capacity Table</a:t>
            </a:r>
          </a:p>
          <a:p>
            <a:r>
              <a:rPr lang="en-US" dirty="0"/>
              <a:t>Standard Work Combination Sheet</a:t>
            </a:r>
          </a:p>
          <a:p>
            <a:r>
              <a:rPr lang="en-US" dirty="0"/>
              <a:t>Standard Work Sheet</a:t>
            </a:r>
          </a:p>
          <a:p>
            <a:r>
              <a:rPr lang="en-US" dirty="0"/>
              <a:t>Operator Loading Chart</a:t>
            </a:r>
          </a:p>
          <a:p>
            <a:endParaRPr lang="en-US" dirty="0"/>
          </a:p>
        </p:txBody>
      </p:sp>
      <p:pic>
        <p:nvPicPr>
          <p:cNvPr id="5" name="Picture Placeholder 7">
            <a:extLst>
              <a:ext uri="{FF2B5EF4-FFF2-40B4-BE49-F238E27FC236}">
                <a16:creationId xmlns:a16="http://schemas.microsoft.com/office/drawing/2014/main" id="{FE9B5078-40F2-6DB9-4094-429D84823704}"/>
              </a:ext>
            </a:extLst>
          </p:cNvPr>
          <p:cNvPicPr>
            <a:picLocks noChangeAspect="1"/>
          </p:cNvPicPr>
          <p:nvPr/>
        </p:nvPicPr>
        <p:blipFill>
          <a:blip r:embed="rId3">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518DAABD-31BD-EB13-6977-5BC4278548F3}"/>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BCC097E1-2CA0-5A0A-4A01-A7C3CDE6A7DA}"/>
              </a:ext>
            </a:extLst>
          </p:cNvPr>
          <p:cNvPicPr>
            <a:picLocks/>
          </p:cNvPicPr>
          <p:nvPr/>
        </p:nvPicPr>
        <p:blipFill>
          <a:blip r:embed="rId4"/>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A6E3064D-E34A-2AD1-4198-8C91C39B97DD}"/>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2264423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CD24EF-8B69-092B-278D-E1494102253C}"/>
              </a:ext>
            </a:extLst>
          </p:cNvPr>
          <p:cNvSpPr>
            <a:spLocks noGrp="1"/>
          </p:cNvSpPr>
          <p:nvPr>
            <p:ph type="body" sz="quarter" idx="12"/>
          </p:nvPr>
        </p:nvSpPr>
        <p:spPr/>
        <p:txBody>
          <a:bodyPr>
            <a:normAutofit fontScale="85000" lnSpcReduction="10000"/>
          </a:bodyPr>
          <a:lstStyle/>
          <a:p>
            <a:r>
              <a:rPr lang="en-US" dirty="0"/>
              <a:t>Time Observation Form</a:t>
            </a:r>
          </a:p>
        </p:txBody>
      </p:sp>
      <p:sp>
        <p:nvSpPr>
          <p:cNvPr id="4" name="Text Placeholder 3">
            <a:extLst>
              <a:ext uri="{FF2B5EF4-FFF2-40B4-BE49-F238E27FC236}">
                <a16:creationId xmlns:a16="http://schemas.microsoft.com/office/drawing/2014/main" id="{4C1CBB70-2AFD-9473-5506-B24C9F419A54}"/>
              </a:ext>
            </a:extLst>
          </p:cNvPr>
          <p:cNvSpPr>
            <a:spLocks noGrp="1"/>
          </p:cNvSpPr>
          <p:nvPr>
            <p:ph type="body" sz="quarter" idx="17"/>
          </p:nvPr>
        </p:nvSpPr>
        <p:spPr>
          <a:xfrm>
            <a:off x="5191835" y="1573122"/>
            <a:ext cx="6799431" cy="3075201"/>
          </a:xfrm>
        </p:spPr>
        <p:txBody>
          <a:bodyPr/>
          <a:lstStyle/>
          <a:p>
            <a:r>
              <a:rPr lang="en-US" dirty="0"/>
              <a:t>One sheet per operator</a:t>
            </a:r>
          </a:p>
          <a:p>
            <a:r>
              <a:rPr lang="en-US" dirty="0"/>
              <a:t>Concentrated on manual and walk time elements</a:t>
            </a:r>
          </a:p>
          <a:p>
            <a:r>
              <a:rPr lang="en-US" dirty="0"/>
              <a:t>Three key steps:</a:t>
            </a:r>
          </a:p>
          <a:p>
            <a:pPr lvl="1"/>
            <a:r>
              <a:rPr lang="en-US" dirty="0"/>
              <a:t>Identify work elements</a:t>
            </a:r>
          </a:p>
          <a:p>
            <a:pPr lvl="1"/>
            <a:r>
              <a:rPr lang="en-US" dirty="0"/>
              <a:t>Determine observation points</a:t>
            </a:r>
          </a:p>
          <a:p>
            <a:pPr lvl="1"/>
            <a:r>
              <a:rPr lang="en-US" dirty="0"/>
              <a:t>Time each element with a running clock</a:t>
            </a:r>
          </a:p>
          <a:p>
            <a:r>
              <a:rPr lang="en-US" dirty="0"/>
              <a:t>Use as benchmark for further improvements</a:t>
            </a:r>
          </a:p>
          <a:p>
            <a:endParaRPr lang="en-US" dirty="0"/>
          </a:p>
        </p:txBody>
      </p:sp>
      <p:graphicFrame>
        <p:nvGraphicFramePr>
          <p:cNvPr id="5" name="Object 4">
            <a:extLst>
              <a:ext uri="{FF2B5EF4-FFF2-40B4-BE49-F238E27FC236}">
                <a16:creationId xmlns:a16="http://schemas.microsoft.com/office/drawing/2014/main" id="{3DF75105-BA37-92E7-4A1D-7D788BD984F2}"/>
              </a:ext>
            </a:extLst>
          </p:cNvPr>
          <p:cNvGraphicFramePr>
            <a:graphicFrameLocks noChangeAspect="1"/>
          </p:cNvGraphicFramePr>
          <p:nvPr>
            <p:extLst>
              <p:ext uri="{D42A27DB-BD31-4B8C-83A1-F6EECF244321}">
                <p14:modId xmlns:p14="http://schemas.microsoft.com/office/powerpoint/2010/main" val="152392444"/>
              </p:ext>
            </p:extLst>
          </p:nvPr>
        </p:nvGraphicFramePr>
        <p:xfrm>
          <a:off x="342601" y="1631105"/>
          <a:ext cx="4349859" cy="2992501"/>
        </p:xfrm>
        <a:graphic>
          <a:graphicData uri="http://schemas.openxmlformats.org/presentationml/2006/ole">
            <mc:AlternateContent xmlns:mc="http://schemas.openxmlformats.org/markup-compatibility/2006">
              <mc:Choice xmlns:v="urn:schemas-microsoft-com:vml" Requires="v">
                <p:oleObj name="Worksheet" r:id="rId2" imgW="8750461" imgH="6019800" progId="Excel.Sheet.8">
                  <p:embed/>
                </p:oleObj>
              </mc:Choice>
              <mc:Fallback>
                <p:oleObj name="Worksheet" r:id="rId2" imgW="8750461" imgH="6019800" progId="Excel.Sheet.8">
                  <p:embed/>
                  <p:pic>
                    <p:nvPicPr>
                      <p:cNvPr id="5" name="Object 4">
                        <a:extLst>
                          <a:ext uri="{FF2B5EF4-FFF2-40B4-BE49-F238E27FC236}">
                            <a16:creationId xmlns:a16="http://schemas.microsoft.com/office/drawing/2014/main" id="{3DF75105-BA37-92E7-4A1D-7D788BD984F2}"/>
                          </a:ext>
                        </a:extLst>
                      </p:cNvPr>
                      <p:cNvPicPr/>
                      <p:nvPr/>
                    </p:nvPicPr>
                    <p:blipFill>
                      <a:blip r:embed="rId3"/>
                      <a:stretch>
                        <a:fillRect/>
                      </a:stretch>
                    </p:blipFill>
                    <p:spPr>
                      <a:xfrm>
                        <a:off x="342601" y="1631105"/>
                        <a:ext cx="4349859" cy="299250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90669962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4826D-BEBF-26A1-CA94-8A1F3216CA86}"/>
              </a:ext>
            </a:extLst>
          </p:cNvPr>
          <p:cNvSpPr>
            <a:spLocks noGrp="1"/>
          </p:cNvSpPr>
          <p:nvPr>
            <p:ph type="body" sz="quarter" idx="10"/>
          </p:nvPr>
        </p:nvSpPr>
        <p:spPr/>
        <p:txBody>
          <a:bodyPr>
            <a:normAutofit fontScale="85000" lnSpcReduction="20000"/>
          </a:bodyPr>
          <a:lstStyle/>
          <a:p>
            <a:r>
              <a:rPr lang="en-US" dirty="0"/>
              <a:t>Time Observation Form Example</a:t>
            </a:r>
          </a:p>
        </p:txBody>
      </p:sp>
      <p:graphicFrame>
        <p:nvGraphicFramePr>
          <p:cNvPr id="4" name="Object 3">
            <a:extLst>
              <a:ext uri="{FF2B5EF4-FFF2-40B4-BE49-F238E27FC236}">
                <a16:creationId xmlns:a16="http://schemas.microsoft.com/office/drawing/2014/main" id="{42D6CBC0-C074-C702-6523-8080CD9D4405}"/>
              </a:ext>
            </a:extLst>
          </p:cNvPr>
          <p:cNvGraphicFramePr>
            <a:graphicFrameLocks noChangeAspect="1"/>
          </p:cNvGraphicFramePr>
          <p:nvPr>
            <p:extLst>
              <p:ext uri="{D42A27DB-BD31-4B8C-83A1-F6EECF244321}">
                <p14:modId xmlns:p14="http://schemas.microsoft.com/office/powerpoint/2010/main" val="2775836781"/>
              </p:ext>
            </p:extLst>
          </p:nvPr>
        </p:nvGraphicFramePr>
        <p:xfrm>
          <a:off x="2538427" y="1661923"/>
          <a:ext cx="7115145" cy="4824246"/>
        </p:xfrm>
        <a:graphic>
          <a:graphicData uri="http://schemas.openxmlformats.org/presentationml/2006/ole">
            <mc:AlternateContent xmlns:mc="http://schemas.openxmlformats.org/markup-compatibility/2006">
              <mc:Choice xmlns:v="urn:schemas-microsoft-com:vml" Requires="v">
                <p:oleObj name="Worksheet" r:id="rId2" imgW="9131268" imgH="6191250" progId="Excel.Sheet.8">
                  <p:embed/>
                </p:oleObj>
              </mc:Choice>
              <mc:Fallback>
                <p:oleObj name="Worksheet" r:id="rId2" imgW="9131268" imgH="6191250" progId="Excel.Sheet.8">
                  <p:embed/>
                  <p:pic>
                    <p:nvPicPr>
                      <p:cNvPr id="4" name="Object 3">
                        <a:extLst>
                          <a:ext uri="{FF2B5EF4-FFF2-40B4-BE49-F238E27FC236}">
                            <a16:creationId xmlns:a16="http://schemas.microsoft.com/office/drawing/2014/main" id="{42D6CBC0-C074-C702-6523-8080CD9D4405}"/>
                          </a:ext>
                        </a:extLst>
                      </p:cNvPr>
                      <p:cNvPicPr/>
                      <p:nvPr/>
                    </p:nvPicPr>
                    <p:blipFill>
                      <a:blip r:embed="rId3"/>
                      <a:stretch>
                        <a:fillRect/>
                      </a:stretch>
                    </p:blipFill>
                    <p:spPr>
                      <a:xfrm>
                        <a:off x="2538427" y="1661923"/>
                        <a:ext cx="7115145" cy="4824246"/>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5960442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nk check list with lines&#10;&#10;Description automatically generated with medium confidence">
            <a:extLst>
              <a:ext uri="{FF2B5EF4-FFF2-40B4-BE49-F238E27FC236}">
                <a16:creationId xmlns:a16="http://schemas.microsoft.com/office/drawing/2014/main" id="{387BE2A6-43BA-8CCD-AA76-3CA285B8FF0A}"/>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533" r="304"/>
          <a:stretch/>
        </p:blipFill>
        <p:spPr>
          <a:xfrm>
            <a:off x="168237" y="1443777"/>
            <a:ext cx="4611379" cy="3429000"/>
          </a:xfrm>
          <a:noFill/>
        </p:spPr>
      </p:pic>
      <p:sp>
        <p:nvSpPr>
          <p:cNvPr id="3" name="Text Placeholder 2">
            <a:extLst>
              <a:ext uri="{FF2B5EF4-FFF2-40B4-BE49-F238E27FC236}">
                <a16:creationId xmlns:a16="http://schemas.microsoft.com/office/drawing/2014/main" id="{D143A447-FD36-CF7D-A2E9-189DE1DF0E54}"/>
              </a:ext>
            </a:extLst>
          </p:cNvPr>
          <p:cNvSpPr>
            <a:spLocks noGrp="1"/>
          </p:cNvSpPr>
          <p:nvPr>
            <p:ph type="body" sz="quarter" idx="12"/>
          </p:nvPr>
        </p:nvSpPr>
        <p:spPr>
          <a:xfrm>
            <a:off x="5029200" y="150019"/>
            <a:ext cx="7124700" cy="1116806"/>
          </a:xfrm>
        </p:spPr>
        <p:txBody>
          <a:bodyPr anchor="ctr">
            <a:normAutofit/>
          </a:bodyPr>
          <a:lstStyle/>
          <a:p>
            <a:pPr>
              <a:lnSpc>
                <a:spcPct val="92000"/>
              </a:lnSpc>
            </a:pPr>
            <a:r>
              <a:rPr lang="en-US" sz="3700"/>
              <a:t>Process Capacity Table</a:t>
            </a:r>
          </a:p>
        </p:txBody>
      </p:sp>
      <p:sp>
        <p:nvSpPr>
          <p:cNvPr id="4" name="Text Placeholder 3">
            <a:extLst>
              <a:ext uri="{FF2B5EF4-FFF2-40B4-BE49-F238E27FC236}">
                <a16:creationId xmlns:a16="http://schemas.microsoft.com/office/drawing/2014/main" id="{C0D4BE6A-9417-FDDA-2963-744B28B2EFBC}"/>
              </a:ext>
            </a:extLst>
          </p:cNvPr>
          <p:cNvSpPr>
            <a:spLocks noGrp="1"/>
          </p:cNvSpPr>
          <p:nvPr>
            <p:ph type="body" sz="quarter" idx="17"/>
          </p:nvPr>
        </p:nvSpPr>
        <p:spPr>
          <a:xfrm>
            <a:off x="5191835" y="1573122"/>
            <a:ext cx="6800850" cy="3913187"/>
          </a:xfrm>
        </p:spPr>
        <p:txBody>
          <a:bodyPr>
            <a:normAutofit/>
          </a:bodyPr>
          <a:lstStyle/>
          <a:p>
            <a:r>
              <a:rPr lang="en-US" dirty="0"/>
              <a:t>One sheet per cell</a:t>
            </a:r>
          </a:p>
          <a:p>
            <a:r>
              <a:rPr lang="en-US" dirty="0"/>
              <a:t>Documents machine capacity per shift</a:t>
            </a:r>
          </a:p>
          <a:p>
            <a:r>
              <a:rPr lang="en-US" dirty="0"/>
              <a:t>Focuses on total machine time including “load/unload”</a:t>
            </a:r>
          </a:p>
          <a:p>
            <a:r>
              <a:rPr lang="en-US" dirty="0"/>
              <a:t>Apportions tool change time</a:t>
            </a:r>
          </a:p>
          <a:p>
            <a:r>
              <a:rPr lang="en-US" dirty="0"/>
              <a:t>Do not include abnormalities</a:t>
            </a:r>
          </a:p>
          <a:p>
            <a:r>
              <a:rPr lang="en-US" dirty="0"/>
              <a:t>Used as benchmark for further improvements</a:t>
            </a:r>
          </a:p>
        </p:txBody>
      </p:sp>
    </p:spTree>
    <p:extLst>
      <p:ext uri="{BB962C8B-B14F-4D97-AF65-F5344CB8AC3E}">
        <p14:creationId xmlns:p14="http://schemas.microsoft.com/office/powerpoint/2010/main" val="261945770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5D2C2E-748A-DFC7-B182-BC2AD098B455}"/>
              </a:ext>
            </a:extLst>
          </p:cNvPr>
          <p:cNvSpPr>
            <a:spLocks noGrp="1"/>
          </p:cNvSpPr>
          <p:nvPr>
            <p:ph type="body" sz="quarter" idx="10"/>
          </p:nvPr>
        </p:nvSpPr>
        <p:spPr>
          <a:xfrm>
            <a:off x="305991" y="448114"/>
            <a:ext cx="11580019" cy="727869"/>
          </a:xfrm>
        </p:spPr>
        <p:txBody>
          <a:bodyPr anchor="ctr">
            <a:normAutofit/>
          </a:bodyPr>
          <a:lstStyle/>
          <a:p>
            <a:pPr>
              <a:lnSpc>
                <a:spcPct val="92000"/>
              </a:lnSpc>
            </a:pPr>
            <a:r>
              <a:rPr lang="en-US" sz="3400"/>
              <a:t>Standard Work Combination Sheet Example</a:t>
            </a:r>
          </a:p>
        </p:txBody>
      </p:sp>
      <p:pic>
        <p:nvPicPr>
          <p:cNvPr id="5" name="Content Placeholder 4" descr="A graph of a work progress">
            <a:extLst>
              <a:ext uri="{FF2B5EF4-FFF2-40B4-BE49-F238E27FC236}">
                <a16:creationId xmlns:a16="http://schemas.microsoft.com/office/drawing/2014/main" id="{1CBF6D2B-10E2-B618-10DD-F5D70E8AA67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334254" y="1963737"/>
            <a:ext cx="5523492" cy="4349750"/>
          </a:xfrm>
          <a:noFill/>
        </p:spPr>
      </p:pic>
    </p:spTree>
    <p:extLst>
      <p:ext uri="{BB962C8B-B14F-4D97-AF65-F5344CB8AC3E}">
        <p14:creationId xmlns:p14="http://schemas.microsoft.com/office/powerpoint/2010/main" val="38482881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graph&#10;&#10;Description automatically generated">
            <a:extLst>
              <a:ext uri="{FF2B5EF4-FFF2-40B4-BE49-F238E27FC236}">
                <a16:creationId xmlns:a16="http://schemas.microsoft.com/office/drawing/2014/main" id="{4BBC9CDB-C9F2-86F8-E7F3-C1D91F125AD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623" r="-1"/>
          <a:stretch/>
        </p:blipFill>
        <p:spPr>
          <a:xfrm>
            <a:off x="260627" y="1514456"/>
            <a:ext cx="4527099" cy="3429000"/>
          </a:xfrm>
          <a:noFill/>
        </p:spPr>
      </p:pic>
      <p:sp>
        <p:nvSpPr>
          <p:cNvPr id="3" name="Text Placeholder 2">
            <a:extLst>
              <a:ext uri="{FF2B5EF4-FFF2-40B4-BE49-F238E27FC236}">
                <a16:creationId xmlns:a16="http://schemas.microsoft.com/office/drawing/2014/main" id="{6F59C8BB-2734-9DFD-D0FD-67D4001BA84D}"/>
              </a:ext>
            </a:extLst>
          </p:cNvPr>
          <p:cNvSpPr>
            <a:spLocks noGrp="1"/>
          </p:cNvSpPr>
          <p:nvPr>
            <p:ph type="body" sz="quarter" idx="12"/>
          </p:nvPr>
        </p:nvSpPr>
        <p:spPr>
          <a:xfrm>
            <a:off x="5029200" y="150019"/>
            <a:ext cx="7124700" cy="1116806"/>
          </a:xfrm>
        </p:spPr>
        <p:txBody>
          <a:bodyPr anchor="ctr">
            <a:normAutofit/>
          </a:bodyPr>
          <a:lstStyle/>
          <a:p>
            <a:pPr>
              <a:lnSpc>
                <a:spcPct val="92000"/>
              </a:lnSpc>
            </a:pPr>
            <a:r>
              <a:rPr lang="en-US" sz="3400"/>
              <a:t>Standard Work Combination Sheet</a:t>
            </a:r>
          </a:p>
        </p:txBody>
      </p:sp>
      <p:sp>
        <p:nvSpPr>
          <p:cNvPr id="4" name="Text Placeholder 3">
            <a:extLst>
              <a:ext uri="{FF2B5EF4-FFF2-40B4-BE49-F238E27FC236}">
                <a16:creationId xmlns:a16="http://schemas.microsoft.com/office/drawing/2014/main" id="{17DB071B-A842-F1F7-9D76-95450B860ABE}"/>
              </a:ext>
            </a:extLst>
          </p:cNvPr>
          <p:cNvSpPr>
            <a:spLocks noGrp="1"/>
          </p:cNvSpPr>
          <p:nvPr>
            <p:ph type="body" sz="quarter" idx="17"/>
          </p:nvPr>
        </p:nvSpPr>
        <p:spPr>
          <a:xfrm>
            <a:off x="5191835" y="1573122"/>
            <a:ext cx="6800850" cy="3913187"/>
          </a:xfrm>
        </p:spPr>
        <p:txBody>
          <a:bodyPr>
            <a:normAutofit/>
          </a:bodyPr>
          <a:lstStyle/>
          <a:p>
            <a:r>
              <a:rPr lang="en-US" dirty="0"/>
              <a:t>One sheet per operator</a:t>
            </a:r>
          </a:p>
          <a:p>
            <a:r>
              <a:rPr lang="en-US" dirty="0"/>
              <a:t>Combines manual, automatic machine, &amp; walk elements</a:t>
            </a:r>
          </a:p>
          <a:p>
            <a:r>
              <a:rPr lang="en-US" dirty="0"/>
              <a:t>Plotted against Takt time</a:t>
            </a:r>
          </a:p>
          <a:p>
            <a:r>
              <a:rPr lang="en-US" dirty="0"/>
              <a:t>Post at start point of each operator sequence</a:t>
            </a:r>
          </a:p>
          <a:p>
            <a:endParaRPr lang="en-US" dirty="0"/>
          </a:p>
        </p:txBody>
      </p:sp>
    </p:spTree>
    <p:extLst>
      <p:ext uri="{BB962C8B-B14F-4D97-AF65-F5344CB8AC3E}">
        <p14:creationId xmlns:p14="http://schemas.microsoft.com/office/powerpoint/2010/main" val="350971887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B5D10-E9FA-0505-E706-6EF511C9F96B}"/>
              </a:ext>
            </a:extLst>
          </p:cNvPr>
          <p:cNvSpPr>
            <a:spLocks noGrp="1"/>
          </p:cNvSpPr>
          <p:nvPr>
            <p:ph type="body" sz="quarter" idx="10"/>
          </p:nvPr>
        </p:nvSpPr>
        <p:spPr>
          <a:xfrm>
            <a:off x="305991" y="448114"/>
            <a:ext cx="11580019" cy="727869"/>
          </a:xfrm>
        </p:spPr>
        <p:txBody>
          <a:bodyPr anchor="ctr">
            <a:normAutofit/>
          </a:bodyPr>
          <a:lstStyle/>
          <a:p>
            <a:pPr>
              <a:lnSpc>
                <a:spcPct val="92000"/>
              </a:lnSpc>
            </a:pPr>
            <a:r>
              <a:rPr lang="en-US" sz="4200"/>
              <a:t>Process Capacity Table Example</a:t>
            </a:r>
          </a:p>
        </p:txBody>
      </p:sp>
      <p:pic>
        <p:nvPicPr>
          <p:cNvPr id="4" name="Content Placeholder 3">
            <a:extLst>
              <a:ext uri="{FF2B5EF4-FFF2-40B4-BE49-F238E27FC236}">
                <a16:creationId xmlns:a16="http://schemas.microsoft.com/office/drawing/2014/main" id="{428FBF85-97B5-5FB2-091D-FC0221B0C28A}"/>
              </a:ext>
            </a:extLst>
          </p:cNvPr>
          <p:cNvPicPr>
            <a:picLocks noGrp="1" noChangeAspect="1"/>
          </p:cNvPicPr>
          <p:nvPr>
            <p:ph sz="quarter" idx="11"/>
          </p:nvPr>
        </p:nvPicPr>
        <p:blipFill>
          <a:blip r:embed="rId3"/>
          <a:stretch>
            <a:fillRect/>
          </a:stretch>
        </p:blipFill>
        <p:spPr>
          <a:xfrm>
            <a:off x="3581912" y="1963738"/>
            <a:ext cx="5028176" cy="4349750"/>
          </a:xfrm>
          <a:prstGeom prst="rect">
            <a:avLst/>
          </a:prstGeom>
          <a:noFill/>
        </p:spPr>
      </p:pic>
    </p:spTree>
    <p:extLst>
      <p:ext uri="{BB962C8B-B14F-4D97-AF65-F5344CB8AC3E}">
        <p14:creationId xmlns:p14="http://schemas.microsoft.com/office/powerpoint/2010/main" val="245599331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tandard work sheet with a number of lines&#10;&#10;Description automatically generated with medium confidence">
            <a:extLst>
              <a:ext uri="{FF2B5EF4-FFF2-40B4-BE49-F238E27FC236}">
                <a16:creationId xmlns:a16="http://schemas.microsoft.com/office/drawing/2014/main" id="{09BF11CD-4C20-E91F-6B00-95D97D960D3A}"/>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30" r="942"/>
          <a:stretch/>
        </p:blipFill>
        <p:spPr>
          <a:xfrm>
            <a:off x="288284" y="1534476"/>
            <a:ext cx="4486416" cy="3429000"/>
          </a:xfrm>
          <a:noFill/>
        </p:spPr>
      </p:pic>
      <p:sp>
        <p:nvSpPr>
          <p:cNvPr id="3" name="Text Placeholder 2">
            <a:extLst>
              <a:ext uri="{FF2B5EF4-FFF2-40B4-BE49-F238E27FC236}">
                <a16:creationId xmlns:a16="http://schemas.microsoft.com/office/drawing/2014/main" id="{05DBB64C-D9EF-0888-0D21-93F9126235FC}"/>
              </a:ext>
            </a:extLst>
          </p:cNvPr>
          <p:cNvSpPr>
            <a:spLocks noGrp="1"/>
          </p:cNvSpPr>
          <p:nvPr>
            <p:ph type="body" sz="quarter" idx="12"/>
          </p:nvPr>
        </p:nvSpPr>
        <p:spPr>
          <a:xfrm>
            <a:off x="5029200" y="150019"/>
            <a:ext cx="7124700" cy="1116806"/>
          </a:xfrm>
        </p:spPr>
        <p:txBody>
          <a:bodyPr anchor="ctr">
            <a:normAutofit fontScale="92500" lnSpcReduction="10000"/>
          </a:bodyPr>
          <a:lstStyle/>
          <a:p>
            <a:pPr>
              <a:lnSpc>
                <a:spcPct val="92000"/>
              </a:lnSpc>
            </a:pPr>
            <a:r>
              <a:rPr lang="en-US" sz="4100" dirty="0"/>
              <a:t>Standard Work Layout Sheet</a:t>
            </a:r>
          </a:p>
        </p:txBody>
      </p:sp>
      <p:sp>
        <p:nvSpPr>
          <p:cNvPr id="4" name="Text Placeholder 3">
            <a:extLst>
              <a:ext uri="{FF2B5EF4-FFF2-40B4-BE49-F238E27FC236}">
                <a16:creationId xmlns:a16="http://schemas.microsoft.com/office/drawing/2014/main" id="{F4962F0A-7F2A-3F14-16A8-02053FE04308}"/>
              </a:ext>
            </a:extLst>
          </p:cNvPr>
          <p:cNvSpPr>
            <a:spLocks noGrp="1"/>
          </p:cNvSpPr>
          <p:nvPr>
            <p:ph type="body" sz="quarter" idx="17"/>
          </p:nvPr>
        </p:nvSpPr>
        <p:spPr>
          <a:xfrm>
            <a:off x="5191835" y="1573122"/>
            <a:ext cx="6800850" cy="3913187"/>
          </a:xfrm>
        </p:spPr>
        <p:txBody>
          <a:bodyPr>
            <a:normAutofit/>
          </a:bodyPr>
          <a:lstStyle/>
          <a:p>
            <a:r>
              <a:rPr lang="en-US" dirty="0"/>
              <a:t>One sheet per operator</a:t>
            </a:r>
          </a:p>
          <a:p>
            <a:r>
              <a:rPr lang="en-US" dirty="0"/>
              <a:t>Overhead view of cell</a:t>
            </a:r>
          </a:p>
          <a:p>
            <a:r>
              <a:rPr lang="en-US" dirty="0"/>
              <a:t>Shows processes and work sequence</a:t>
            </a:r>
          </a:p>
          <a:p>
            <a:r>
              <a:rPr lang="en-US" dirty="0"/>
              <a:t>Documents:</a:t>
            </a:r>
          </a:p>
          <a:p>
            <a:pPr lvl="1"/>
            <a:r>
              <a:rPr lang="en-US" dirty="0"/>
              <a:t>Standard WIP</a:t>
            </a:r>
          </a:p>
          <a:p>
            <a:pPr lvl="1"/>
            <a:r>
              <a:rPr lang="en-US" dirty="0"/>
              <a:t>Safety precautions</a:t>
            </a:r>
          </a:p>
          <a:p>
            <a:pPr lvl="1"/>
            <a:r>
              <a:rPr lang="en-US" dirty="0"/>
              <a:t>Quality checks</a:t>
            </a:r>
          </a:p>
          <a:p>
            <a:endParaRPr lang="en-US" dirty="0"/>
          </a:p>
        </p:txBody>
      </p:sp>
    </p:spTree>
    <p:extLst>
      <p:ext uri="{BB962C8B-B14F-4D97-AF65-F5344CB8AC3E}">
        <p14:creationId xmlns:p14="http://schemas.microsoft.com/office/powerpoint/2010/main" val="227590686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8601B-C247-36FA-1A3F-AAC16662F7E9}"/>
              </a:ext>
            </a:extLst>
          </p:cNvPr>
          <p:cNvSpPr>
            <a:spLocks noGrp="1"/>
          </p:cNvSpPr>
          <p:nvPr>
            <p:ph type="body" sz="quarter" idx="10"/>
          </p:nvPr>
        </p:nvSpPr>
        <p:spPr>
          <a:xfrm>
            <a:off x="305991" y="448114"/>
            <a:ext cx="11580019" cy="727869"/>
          </a:xfrm>
        </p:spPr>
        <p:txBody>
          <a:bodyPr anchor="ctr">
            <a:normAutofit fontScale="92500"/>
          </a:bodyPr>
          <a:lstStyle/>
          <a:p>
            <a:pPr>
              <a:lnSpc>
                <a:spcPct val="92000"/>
              </a:lnSpc>
            </a:pPr>
            <a:r>
              <a:rPr lang="en-US" sz="4200" dirty="0"/>
              <a:t>Standard Work Layout Sheet Example</a:t>
            </a:r>
          </a:p>
        </p:txBody>
      </p:sp>
      <p:pic>
        <p:nvPicPr>
          <p:cNvPr id="4" name="Content Placeholder 3">
            <a:extLst>
              <a:ext uri="{FF2B5EF4-FFF2-40B4-BE49-F238E27FC236}">
                <a16:creationId xmlns:a16="http://schemas.microsoft.com/office/drawing/2014/main" id="{310EBA2E-1AEC-C87C-8F09-C3A50481035C}"/>
              </a:ext>
            </a:extLst>
          </p:cNvPr>
          <p:cNvPicPr>
            <a:picLocks noGrp="1" noChangeAspect="1"/>
          </p:cNvPicPr>
          <p:nvPr>
            <p:ph sz="quarter" idx="11"/>
          </p:nvPr>
        </p:nvPicPr>
        <p:blipFill>
          <a:blip r:embed="rId3"/>
          <a:stretch>
            <a:fillRect/>
          </a:stretch>
        </p:blipFill>
        <p:spPr>
          <a:xfrm>
            <a:off x="3305778" y="2820588"/>
            <a:ext cx="5708333" cy="4349750"/>
          </a:xfrm>
          <a:prstGeom prst="rect">
            <a:avLst/>
          </a:prstGeom>
          <a:noFill/>
        </p:spPr>
      </p:pic>
    </p:spTree>
    <p:extLst>
      <p:ext uri="{BB962C8B-B14F-4D97-AF65-F5344CB8AC3E}">
        <p14:creationId xmlns:p14="http://schemas.microsoft.com/office/powerpoint/2010/main" val="71614119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hart with text and numbers&#10;&#10;Description automatically generated with medium confidence">
            <a:extLst>
              <a:ext uri="{FF2B5EF4-FFF2-40B4-BE49-F238E27FC236}">
                <a16:creationId xmlns:a16="http://schemas.microsoft.com/office/drawing/2014/main" id="{BF45C713-BED5-FC4B-2DCA-2240FCF7BF2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1622" r="11025" b="-3"/>
          <a:stretch/>
        </p:blipFill>
        <p:spPr>
          <a:xfrm>
            <a:off x="534882" y="1412856"/>
            <a:ext cx="3886200" cy="3429000"/>
          </a:xfrm>
          <a:noFill/>
        </p:spPr>
      </p:pic>
      <p:sp>
        <p:nvSpPr>
          <p:cNvPr id="3" name="Text Placeholder 2">
            <a:extLst>
              <a:ext uri="{FF2B5EF4-FFF2-40B4-BE49-F238E27FC236}">
                <a16:creationId xmlns:a16="http://schemas.microsoft.com/office/drawing/2014/main" id="{94D61A0D-0071-39F7-BDDA-8E37386BB940}"/>
              </a:ext>
            </a:extLst>
          </p:cNvPr>
          <p:cNvSpPr>
            <a:spLocks noGrp="1"/>
          </p:cNvSpPr>
          <p:nvPr>
            <p:ph type="body" sz="quarter" idx="12"/>
          </p:nvPr>
        </p:nvSpPr>
        <p:spPr>
          <a:xfrm>
            <a:off x="5029200" y="150019"/>
            <a:ext cx="7124700" cy="1116806"/>
          </a:xfrm>
        </p:spPr>
        <p:txBody>
          <a:bodyPr anchor="ctr">
            <a:normAutofit/>
          </a:bodyPr>
          <a:lstStyle/>
          <a:p>
            <a:pPr>
              <a:lnSpc>
                <a:spcPct val="92000"/>
              </a:lnSpc>
            </a:pPr>
            <a:r>
              <a:rPr lang="en-US" sz="3700"/>
              <a:t>Operator Loading Chart</a:t>
            </a:r>
          </a:p>
        </p:txBody>
      </p:sp>
      <p:sp>
        <p:nvSpPr>
          <p:cNvPr id="4" name="Text Placeholder 3">
            <a:extLst>
              <a:ext uri="{FF2B5EF4-FFF2-40B4-BE49-F238E27FC236}">
                <a16:creationId xmlns:a16="http://schemas.microsoft.com/office/drawing/2014/main" id="{A24D46E5-3F76-B0CF-6103-317FF591AF13}"/>
              </a:ext>
            </a:extLst>
          </p:cNvPr>
          <p:cNvSpPr>
            <a:spLocks noGrp="1"/>
          </p:cNvSpPr>
          <p:nvPr>
            <p:ph type="body" sz="quarter" idx="17"/>
          </p:nvPr>
        </p:nvSpPr>
        <p:spPr>
          <a:xfrm>
            <a:off x="5191835" y="1573122"/>
            <a:ext cx="6800850" cy="3913187"/>
          </a:xfrm>
        </p:spPr>
        <p:txBody>
          <a:bodyPr>
            <a:normAutofit/>
          </a:bodyPr>
          <a:lstStyle/>
          <a:p>
            <a:r>
              <a:rPr lang="en-US" dirty="0"/>
              <a:t>Documents time allocated to each operator in a cell</a:t>
            </a:r>
          </a:p>
          <a:p>
            <a:r>
              <a:rPr lang="en-US" dirty="0"/>
              <a:t>Documents how many operators are required in a cell</a:t>
            </a:r>
          </a:p>
          <a:p>
            <a:r>
              <a:rPr lang="en-US" dirty="0"/>
              <a:t>Shown as a bar chart</a:t>
            </a:r>
          </a:p>
          <a:p>
            <a:r>
              <a:rPr lang="en-US" dirty="0"/>
              <a:t>Post at beginning of cell</a:t>
            </a:r>
          </a:p>
          <a:p>
            <a:endParaRPr lang="en-US" dirty="0"/>
          </a:p>
        </p:txBody>
      </p:sp>
    </p:spTree>
    <p:extLst>
      <p:ext uri="{BB962C8B-B14F-4D97-AF65-F5344CB8AC3E}">
        <p14:creationId xmlns:p14="http://schemas.microsoft.com/office/powerpoint/2010/main" val="40540515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2511EA-29A9-C13F-ABB3-C2C7B52004DB}"/>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431E94A0-CCD6-B608-4D4E-DDB987F8A513}"/>
              </a:ext>
            </a:extLst>
          </p:cNvPr>
          <p:cNvSpPr>
            <a:spLocks noGrp="1"/>
          </p:cNvSpPr>
          <p:nvPr>
            <p:ph type="body" sz="quarter" idx="12"/>
          </p:nvPr>
        </p:nvSpPr>
        <p:spPr/>
        <p:txBody>
          <a:bodyPr>
            <a:normAutofit fontScale="77500" lnSpcReduction="20000"/>
          </a:bodyPr>
          <a:lstStyle/>
          <a:p>
            <a:r>
              <a:rPr lang="en-US" dirty="0"/>
              <a:t>Benefits of Standard Work</a:t>
            </a:r>
          </a:p>
        </p:txBody>
      </p:sp>
      <p:sp>
        <p:nvSpPr>
          <p:cNvPr id="4" name="Text Placeholder 3">
            <a:extLst>
              <a:ext uri="{FF2B5EF4-FFF2-40B4-BE49-F238E27FC236}">
                <a16:creationId xmlns:a16="http://schemas.microsoft.com/office/drawing/2014/main" id="{F4B9C9B1-8A67-1F73-FE2C-65E0140F2C27}"/>
              </a:ext>
            </a:extLst>
          </p:cNvPr>
          <p:cNvSpPr>
            <a:spLocks noGrp="1"/>
          </p:cNvSpPr>
          <p:nvPr>
            <p:ph type="body" sz="quarter" idx="17"/>
          </p:nvPr>
        </p:nvSpPr>
        <p:spPr>
          <a:xfrm>
            <a:off x="5191835" y="1573122"/>
            <a:ext cx="6799431" cy="2569678"/>
          </a:xfrm>
        </p:spPr>
        <p:txBody>
          <a:bodyPr/>
          <a:lstStyle/>
          <a:p>
            <a:r>
              <a:rPr lang="en-US" dirty="0"/>
              <a:t>Establishes a routine/pattern for work to be performed.</a:t>
            </a:r>
          </a:p>
          <a:p>
            <a:r>
              <a:rPr lang="en-US" dirty="0"/>
              <a:t>Simplifies scheduling of human resources and material.</a:t>
            </a:r>
          </a:p>
          <a:p>
            <a:r>
              <a:rPr lang="en-US" dirty="0"/>
              <a:t>Establishes the necessary relationships between operators, machines, and materials.</a:t>
            </a:r>
          </a:p>
          <a:p>
            <a:r>
              <a:rPr lang="en-US" dirty="0"/>
              <a:t>A tool for documenting improvements.</a:t>
            </a:r>
          </a:p>
          <a:p>
            <a:r>
              <a:rPr lang="en-US" dirty="0"/>
              <a:t>A training tool for new employees.</a:t>
            </a:r>
          </a:p>
          <a:p>
            <a:r>
              <a:rPr lang="en-US" dirty="0"/>
              <a:t>Provides documented </a:t>
            </a:r>
            <a:r>
              <a:rPr lang="en-US" dirty="0">
                <a:solidFill>
                  <a:schemeClr val="accent4"/>
                </a:solidFill>
              </a:rPr>
              <a:t>Work Instructions</a:t>
            </a:r>
            <a:r>
              <a:rPr lang="en-US" dirty="0"/>
              <a:t>.</a:t>
            </a:r>
          </a:p>
        </p:txBody>
      </p:sp>
      <p:pic>
        <p:nvPicPr>
          <p:cNvPr id="7" name="Picture Placeholder 7">
            <a:extLst>
              <a:ext uri="{FF2B5EF4-FFF2-40B4-BE49-F238E27FC236}">
                <a16:creationId xmlns:a16="http://schemas.microsoft.com/office/drawing/2014/main" id="{943A428D-020E-CC15-F2A0-B291EC18DC5E}"/>
              </a:ext>
            </a:extLst>
          </p:cNvPr>
          <p:cNvPicPr>
            <a:picLocks noChangeAspect="1"/>
          </p:cNvPicPr>
          <p:nvPr/>
        </p:nvPicPr>
        <p:blipFill>
          <a:blip r:embed="rId3">
            <a:grayscl/>
          </a:blip>
          <a:srcRect l="12222" r="12222"/>
          <a:stretch>
            <a:fillRect/>
          </a:stretch>
        </p:blipFill>
        <p:spPr>
          <a:xfrm>
            <a:off x="534882" y="1412856"/>
            <a:ext cx="3886200" cy="3429000"/>
          </a:xfrm>
          <a:prstGeom prst="rect">
            <a:avLst/>
          </a:prstGeom>
        </p:spPr>
      </p:pic>
      <p:sp>
        <p:nvSpPr>
          <p:cNvPr id="8" name="Flowchart: Direct Access Storage 7">
            <a:extLst>
              <a:ext uri="{FF2B5EF4-FFF2-40B4-BE49-F238E27FC236}">
                <a16:creationId xmlns:a16="http://schemas.microsoft.com/office/drawing/2014/main" id="{F7F9809B-56F8-C8EC-2B29-E91465E0D3D9}"/>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8">
            <a:extLst>
              <a:ext uri="{FF2B5EF4-FFF2-40B4-BE49-F238E27FC236}">
                <a16:creationId xmlns:a16="http://schemas.microsoft.com/office/drawing/2014/main" id="{C885D2C2-CBDE-7E41-2486-08A0C326B752}"/>
              </a:ext>
            </a:extLst>
          </p:cNvPr>
          <p:cNvPicPr>
            <a:picLocks/>
          </p:cNvPicPr>
          <p:nvPr/>
        </p:nvPicPr>
        <p:blipFill>
          <a:blip r:embed="rId4"/>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Rounded Corners 9">
            <a:extLst>
              <a:ext uri="{FF2B5EF4-FFF2-40B4-BE49-F238E27FC236}">
                <a16:creationId xmlns:a16="http://schemas.microsoft.com/office/drawing/2014/main" id="{6EE05A87-B7CF-CCE4-FBDF-20DB7A5890D4}"/>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3452758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822B7-768E-CF6D-4FA5-68EB0CD165A6}"/>
              </a:ext>
            </a:extLst>
          </p:cNvPr>
          <p:cNvSpPr>
            <a:spLocks noGrp="1"/>
          </p:cNvSpPr>
          <p:nvPr>
            <p:ph type="body" sz="quarter" idx="10"/>
          </p:nvPr>
        </p:nvSpPr>
        <p:spPr>
          <a:xfrm>
            <a:off x="305991" y="448114"/>
            <a:ext cx="11580019" cy="727869"/>
          </a:xfrm>
        </p:spPr>
        <p:txBody>
          <a:bodyPr anchor="ctr">
            <a:normAutofit/>
          </a:bodyPr>
          <a:lstStyle/>
          <a:p>
            <a:pPr>
              <a:lnSpc>
                <a:spcPct val="92000"/>
              </a:lnSpc>
            </a:pPr>
            <a:r>
              <a:rPr lang="en-US" sz="4200"/>
              <a:t>Operator Loading Chart Example</a:t>
            </a:r>
          </a:p>
        </p:txBody>
      </p:sp>
      <p:pic>
        <p:nvPicPr>
          <p:cNvPr id="4" name="Content Placeholder 3">
            <a:extLst>
              <a:ext uri="{FF2B5EF4-FFF2-40B4-BE49-F238E27FC236}">
                <a16:creationId xmlns:a16="http://schemas.microsoft.com/office/drawing/2014/main" id="{8EFBB0C6-C803-1DB5-8FCA-EFE251D670DD}"/>
              </a:ext>
            </a:extLst>
          </p:cNvPr>
          <p:cNvPicPr>
            <a:picLocks noGrp="1" noChangeAspect="1"/>
          </p:cNvPicPr>
          <p:nvPr>
            <p:ph sz="quarter" idx="11"/>
          </p:nvPr>
        </p:nvPicPr>
        <p:blipFill>
          <a:blip r:embed="rId3"/>
          <a:stretch>
            <a:fillRect/>
          </a:stretch>
        </p:blipFill>
        <p:spPr>
          <a:xfrm>
            <a:off x="3710542" y="1963738"/>
            <a:ext cx="4770916" cy="4349750"/>
          </a:xfrm>
          <a:prstGeom prst="rect">
            <a:avLst/>
          </a:prstGeom>
          <a:noFill/>
        </p:spPr>
      </p:pic>
    </p:spTree>
    <p:extLst>
      <p:ext uri="{BB962C8B-B14F-4D97-AF65-F5344CB8AC3E}">
        <p14:creationId xmlns:p14="http://schemas.microsoft.com/office/powerpoint/2010/main" val="137925923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42EDB9-C935-0396-C719-B446C7C2D83D}"/>
              </a:ext>
            </a:extLst>
          </p:cNvPr>
          <p:cNvSpPr>
            <a:spLocks noGrp="1"/>
          </p:cNvSpPr>
          <p:nvPr>
            <p:ph type="body" sz="quarter" idx="10"/>
          </p:nvPr>
        </p:nvSpPr>
        <p:spPr/>
        <p:txBody>
          <a:bodyPr>
            <a:normAutofit fontScale="85000" lnSpcReduction="20000"/>
          </a:bodyPr>
          <a:lstStyle/>
          <a:p>
            <a:r>
              <a:rPr lang="en-US" dirty="0"/>
              <a:t>Traditional Line Balancing</a:t>
            </a:r>
          </a:p>
        </p:txBody>
      </p:sp>
      <p:grpSp>
        <p:nvGrpSpPr>
          <p:cNvPr id="17" name="Group 16">
            <a:extLst>
              <a:ext uri="{FF2B5EF4-FFF2-40B4-BE49-F238E27FC236}">
                <a16:creationId xmlns:a16="http://schemas.microsoft.com/office/drawing/2014/main" id="{02A63174-3BB3-AA8C-BD05-FCC3ECD71A60}"/>
              </a:ext>
            </a:extLst>
          </p:cNvPr>
          <p:cNvGrpSpPr/>
          <p:nvPr/>
        </p:nvGrpSpPr>
        <p:grpSpPr>
          <a:xfrm>
            <a:off x="2884610" y="1802423"/>
            <a:ext cx="6422780" cy="4690696"/>
            <a:chOff x="1301262" y="1802423"/>
            <a:chExt cx="6422780" cy="4690696"/>
          </a:xfrm>
        </p:grpSpPr>
        <p:sp>
          <p:nvSpPr>
            <p:cNvPr id="16" name="Rectangle 15">
              <a:extLst>
                <a:ext uri="{FF2B5EF4-FFF2-40B4-BE49-F238E27FC236}">
                  <a16:creationId xmlns:a16="http://schemas.microsoft.com/office/drawing/2014/main" id="{011060EF-60A2-6D18-FBC5-C72A4A43D94F}"/>
                </a:ext>
              </a:extLst>
            </p:cNvPr>
            <p:cNvSpPr/>
            <p:nvPr/>
          </p:nvSpPr>
          <p:spPr>
            <a:xfrm>
              <a:off x="1301262" y="1802423"/>
              <a:ext cx="6422780" cy="469069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5" name="Group 14">
              <a:extLst>
                <a:ext uri="{FF2B5EF4-FFF2-40B4-BE49-F238E27FC236}">
                  <a16:creationId xmlns:a16="http://schemas.microsoft.com/office/drawing/2014/main" id="{973FF074-5C81-75A8-6FD6-0F15E72940FE}"/>
                </a:ext>
              </a:extLst>
            </p:cNvPr>
            <p:cNvGrpSpPr/>
            <p:nvPr/>
          </p:nvGrpSpPr>
          <p:grpSpPr>
            <a:xfrm>
              <a:off x="1601978" y="2164339"/>
              <a:ext cx="5821349" cy="3966865"/>
              <a:chOff x="1447800" y="2133600"/>
              <a:chExt cx="5821349" cy="3966865"/>
            </a:xfrm>
          </p:grpSpPr>
          <p:sp>
            <p:nvSpPr>
              <p:cNvPr id="4" name="Line 5">
                <a:extLst>
                  <a:ext uri="{FF2B5EF4-FFF2-40B4-BE49-F238E27FC236}">
                    <a16:creationId xmlns:a16="http://schemas.microsoft.com/office/drawing/2014/main" id="{3DB511BD-81F1-0CF3-A6B6-9F490550B1A8}"/>
                  </a:ext>
                </a:extLst>
              </p:cNvPr>
              <p:cNvSpPr>
                <a:spLocks noChangeShapeType="1"/>
              </p:cNvSpPr>
              <p:nvPr/>
            </p:nvSpPr>
            <p:spPr bwMode="auto">
              <a:xfrm>
                <a:off x="2133600" y="2133600"/>
                <a:ext cx="0" cy="32004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 name="Line 6">
                <a:extLst>
                  <a:ext uri="{FF2B5EF4-FFF2-40B4-BE49-F238E27FC236}">
                    <a16:creationId xmlns:a16="http://schemas.microsoft.com/office/drawing/2014/main" id="{24F00ABE-AC8B-E67C-667F-D518A3C0D9F5}"/>
                  </a:ext>
                </a:extLst>
              </p:cNvPr>
              <p:cNvSpPr>
                <a:spLocks noChangeShapeType="1"/>
              </p:cNvSpPr>
              <p:nvPr/>
            </p:nvSpPr>
            <p:spPr bwMode="auto">
              <a:xfrm>
                <a:off x="2133600" y="5334000"/>
                <a:ext cx="4876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 name="Text Box 7">
                <a:extLst>
                  <a:ext uri="{FF2B5EF4-FFF2-40B4-BE49-F238E27FC236}">
                    <a16:creationId xmlns:a16="http://schemas.microsoft.com/office/drawing/2014/main" id="{AE03FDB5-E1B8-D382-EC0F-46F9E8100506}"/>
                  </a:ext>
                </a:extLst>
              </p:cNvPr>
              <p:cNvSpPr txBox="1">
                <a:spLocks noChangeArrowheads="1"/>
              </p:cNvSpPr>
              <p:nvPr/>
            </p:nvSpPr>
            <p:spPr bwMode="auto">
              <a:xfrm>
                <a:off x="3352800" y="5638800"/>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Operators</a:t>
                </a:r>
              </a:p>
            </p:txBody>
          </p:sp>
          <p:sp>
            <p:nvSpPr>
              <p:cNvPr id="7" name="Text Box 8">
                <a:extLst>
                  <a:ext uri="{FF2B5EF4-FFF2-40B4-BE49-F238E27FC236}">
                    <a16:creationId xmlns:a16="http://schemas.microsoft.com/office/drawing/2014/main" id="{F52285A1-656D-8766-AD83-D1962FC7EBD8}"/>
                  </a:ext>
                </a:extLst>
              </p:cNvPr>
              <p:cNvSpPr txBox="1">
                <a:spLocks noChangeArrowheads="1"/>
              </p:cNvSpPr>
              <p:nvPr/>
            </p:nvSpPr>
            <p:spPr bwMode="auto">
              <a:xfrm>
                <a:off x="1447800" y="3505200"/>
                <a:ext cx="5341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TT</a:t>
                </a:r>
              </a:p>
            </p:txBody>
          </p:sp>
          <p:sp>
            <p:nvSpPr>
              <p:cNvPr id="8" name="Text Box 10">
                <a:extLst>
                  <a:ext uri="{FF2B5EF4-FFF2-40B4-BE49-F238E27FC236}">
                    <a16:creationId xmlns:a16="http://schemas.microsoft.com/office/drawing/2014/main" id="{C2B62DAA-E664-B9FE-9499-4B071CDAFB6D}"/>
                  </a:ext>
                </a:extLst>
              </p:cNvPr>
              <p:cNvSpPr txBox="1">
                <a:spLocks noChangeArrowheads="1"/>
              </p:cNvSpPr>
              <p:nvPr/>
            </p:nvSpPr>
            <p:spPr bwMode="auto">
              <a:xfrm>
                <a:off x="6646863" y="2514600"/>
                <a:ext cx="622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srgbClr val="FF0000"/>
                    </a:solidFill>
                    <a:latin typeface="Proxima Nova Alt Rg" panose="02000506030000020004" pitchFamily="50" charset="0"/>
                  </a:rPr>
                  <a:t>TT =</a:t>
                </a:r>
              </a:p>
            </p:txBody>
          </p:sp>
          <p:sp>
            <p:nvSpPr>
              <p:cNvPr id="9" name="Line 12">
                <a:extLst>
                  <a:ext uri="{FF2B5EF4-FFF2-40B4-BE49-F238E27FC236}">
                    <a16:creationId xmlns:a16="http://schemas.microsoft.com/office/drawing/2014/main" id="{7CFD4D30-1C92-16C0-FB3C-3CDA5179592D}"/>
                  </a:ext>
                </a:extLst>
              </p:cNvPr>
              <p:cNvSpPr>
                <a:spLocks noChangeShapeType="1"/>
              </p:cNvSpPr>
              <p:nvPr/>
            </p:nvSpPr>
            <p:spPr bwMode="auto">
              <a:xfrm>
                <a:off x="2133600" y="2514600"/>
                <a:ext cx="441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0" fontAlgn="base" hangingPunct="0">
                  <a:spcBef>
                    <a:spcPct val="0"/>
                  </a:spcBef>
                  <a:spcAft>
                    <a:spcPct val="0"/>
                  </a:spcAft>
                </a:pPr>
                <a:endParaRPr lang="en-US">
                  <a:solidFill>
                    <a:prstClr val="black"/>
                  </a:solidFill>
                  <a:latin typeface="Proxima Nova Alt Rg" panose="02000506030000020004" pitchFamily="50" charset="0"/>
                </a:endParaRPr>
              </a:p>
            </p:txBody>
          </p:sp>
          <p:sp>
            <p:nvSpPr>
              <p:cNvPr id="10" name="Rectangle 13">
                <a:extLst>
                  <a:ext uri="{FF2B5EF4-FFF2-40B4-BE49-F238E27FC236}">
                    <a16:creationId xmlns:a16="http://schemas.microsoft.com/office/drawing/2014/main" id="{6925A176-77BE-6561-7727-684DD9A8A3AF}"/>
                  </a:ext>
                </a:extLst>
              </p:cNvPr>
              <p:cNvSpPr>
                <a:spLocks noChangeArrowheads="1"/>
              </p:cNvSpPr>
              <p:nvPr/>
            </p:nvSpPr>
            <p:spPr bwMode="auto">
              <a:xfrm>
                <a:off x="2362200" y="3505200"/>
                <a:ext cx="609600" cy="1828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1" name="Rectangle 14">
                <a:extLst>
                  <a:ext uri="{FF2B5EF4-FFF2-40B4-BE49-F238E27FC236}">
                    <a16:creationId xmlns:a16="http://schemas.microsoft.com/office/drawing/2014/main" id="{0AB6BF5F-8B28-D76F-F90D-6BDAF5296034}"/>
                  </a:ext>
                </a:extLst>
              </p:cNvPr>
              <p:cNvSpPr>
                <a:spLocks noChangeArrowheads="1"/>
              </p:cNvSpPr>
              <p:nvPr/>
            </p:nvSpPr>
            <p:spPr bwMode="auto">
              <a:xfrm>
                <a:off x="3200400" y="3505200"/>
                <a:ext cx="609600" cy="1828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5">
                <a:extLst>
                  <a:ext uri="{FF2B5EF4-FFF2-40B4-BE49-F238E27FC236}">
                    <a16:creationId xmlns:a16="http://schemas.microsoft.com/office/drawing/2014/main" id="{B2BE3632-E639-BDE4-6041-DD350C441B26}"/>
                  </a:ext>
                </a:extLst>
              </p:cNvPr>
              <p:cNvSpPr>
                <a:spLocks noChangeArrowheads="1"/>
              </p:cNvSpPr>
              <p:nvPr/>
            </p:nvSpPr>
            <p:spPr bwMode="auto">
              <a:xfrm>
                <a:off x="4038600" y="3505200"/>
                <a:ext cx="609600" cy="1828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Rectangle 16">
                <a:extLst>
                  <a:ext uri="{FF2B5EF4-FFF2-40B4-BE49-F238E27FC236}">
                    <a16:creationId xmlns:a16="http://schemas.microsoft.com/office/drawing/2014/main" id="{8F0CCA6C-A948-9E91-1A60-8F6A8E85D477}"/>
                  </a:ext>
                </a:extLst>
              </p:cNvPr>
              <p:cNvSpPr>
                <a:spLocks noChangeArrowheads="1"/>
              </p:cNvSpPr>
              <p:nvPr/>
            </p:nvSpPr>
            <p:spPr bwMode="auto">
              <a:xfrm>
                <a:off x="4876800" y="3505200"/>
                <a:ext cx="609600" cy="1828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4" name="Text Box 17">
                <a:extLst>
                  <a:ext uri="{FF2B5EF4-FFF2-40B4-BE49-F238E27FC236}">
                    <a16:creationId xmlns:a16="http://schemas.microsoft.com/office/drawing/2014/main" id="{8A36F16F-4CB9-A126-0663-26465B858020}"/>
                  </a:ext>
                </a:extLst>
              </p:cNvPr>
              <p:cNvSpPr txBox="1">
                <a:spLocks noChangeArrowheads="1"/>
              </p:cNvSpPr>
              <p:nvPr/>
            </p:nvSpPr>
            <p:spPr bwMode="auto">
              <a:xfrm>
                <a:off x="2667000" y="5410200"/>
                <a:ext cx="2642070" cy="30777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1400">
                    <a:solidFill>
                      <a:prstClr val="black"/>
                    </a:solidFill>
                    <a:latin typeface="Proxima Nova Alt Rg" panose="02000506030000020004" pitchFamily="50" charset="0"/>
                  </a:rPr>
                  <a:t>1               2               3               4</a:t>
                </a:r>
              </a:p>
            </p:txBody>
          </p:sp>
        </p:grpSp>
      </p:grpSp>
    </p:spTree>
    <p:extLst>
      <p:ext uri="{BB962C8B-B14F-4D97-AF65-F5344CB8AC3E}">
        <p14:creationId xmlns:p14="http://schemas.microsoft.com/office/powerpoint/2010/main" val="10054509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42EDB9-C935-0396-C719-B446C7C2D83D}"/>
              </a:ext>
            </a:extLst>
          </p:cNvPr>
          <p:cNvSpPr>
            <a:spLocks noGrp="1"/>
          </p:cNvSpPr>
          <p:nvPr>
            <p:ph type="body" sz="quarter" idx="10"/>
          </p:nvPr>
        </p:nvSpPr>
        <p:spPr/>
        <p:txBody>
          <a:bodyPr>
            <a:normAutofit fontScale="85000" lnSpcReduction="20000"/>
          </a:bodyPr>
          <a:lstStyle/>
          <a:p>
            <a:r>
              <a:rPr lang="en-US" dirty="0"/>
              <a:t>Lean Manufacturing Balancing</a:t>
            </a:r>
          </a:p>
        </p:txBody>
      </p:sp>
      <p:grpSp>
        <p:nvGrpSpPr>
          <p:cNvPr id="30" name="Group 29">
            <a:extLst>
              <a:ext uri="{FF2B5EF4-FFF2-40B4-BE49-F238E27FC236}">
                <a16:creationId xmlns:a16="http://schemas.microsoft.com/office/drawing/2014/main" id="{4C9B239E-F83C-7F0B-A6FB-05E2E6629B31}"/>
              </a:ext>
            </a:extLst>
          </p:cNvPr>
          <p:cNvGrpSpPr/>
          <p:nvPr/>
        </p:nvGrpSpPr>
        <p:grpSpPr>
          <a:xfrm>
            <a:off x="2884610" y="1802423"/>
            <a:ext cx="6422780" cy="4690696"/>
            <a:chOff x="2884610" y="1802423"/>
            <a:chExt cx="6422780" cy="4690696"/>
          </a:xfrm>
        </p:grpSpPr>
        <p:sp>
          <p:nvSpPr>
            <p:cNvPr id="16" name="Rectangle 15">
              <a:extLst>
                <a:ext uri="{FF2B5EF4-FFF2-40B4-BE49-F238E27FC236}">
                  <a16:creationId xmlns:a16="http://schemas.microsoft.com/office/drawing/2014/main" id="{011060EF-60A2-6D18-FBC5-C72A4A43D94F}"/>
                </a:ext>
              </a:extLst>
            </p:cNvPr>
            <p:cNvSpPr/>
            <p:nvPr/>
          </p:nvSpPr>
          <p:spPr>
            <a:xfrm>
              <a:off x="2884610" y="1802423"/>
              <a:ext cx="6422780" cy="469069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Line 5">
              <a:extLst>
                <a:ext uri="{FF2B5EF4-FFF2-40B4-BE49-F238E27FC236}">
                  <a16:creationId xmlns:a16="http://schemas.microsoft.com/office/drawing/2014/main" id="{44115ACF-E26A-304D-A720-A0B09B281297}"/>
                </a:ext>
              </a:extLst>
            </p:cNvPr>
            <p:cNvSpPr>
              <a:spLocks noChangeShapeType="1"/>
            </p:cNvSpPr>
            <p:nvPr/>
          </p:nvSpPr>
          <p:spPr bwMode="auto">
            <a:xfrm>
              <a:off x="3810743" y="2209428"/>
              <a:ext cx="0" cy="32004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8" name="Line 6">
              <a:extLst>
                <a:ext uri="{FF2B5EF4-FFF2-40B4-BE49-F238E27FC236}">
                  <a16:creationId xmlns:a16="http://schemas.microsoft.com/office/drawing/2014/main" id="{0EA9B10E-64B2-244F-B3C8-76AEDADADB91}"/>
                </a:ext>
              </a:extLst>
            </p:cNvPr>
            <p:cNvSpPr>
              <a:spLocks noChangeShapeType="1"/>
            </p:cNvSpPr>
            <p:nvPr/>
          </p:nvSpPr>
          <p:spPr bwMode="auto">
            <a:xfrm>
              <a:off x="3810743" y="5409828"/>
              <a:ext cx="4876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9" name="Text Box 7">
              <a:extLst>
                <a:ext uri="{FF2B5EF4-FFF2-40B4-BE49-F238E27FC236}">
                  <a16:creationId xmlns:a16="http://schemas.microsoft.com/office/drawing/2014/main" id="{E9A6920B-B348-99D5-F671-D41D676A825E}"/>
                </a:ext>
              </a:extLst>
            </p:cNvPr>
            <p:cNvSpPr txBox="1">
              <a:spLocks noChangeArrowheads="1"/>
            </p:cNvSpPr>
            <p:nvPr/>
          </p:nvSpPr>
          <p:spPr bwMode="auto">
            <a:xfrm>
              <a:off x="5029943" y="5714628"/>
              <a:ext cx="1556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Operators</a:t>
              </a:r>
            </a:p>
          </p:txBody>
        </p:sp>
        <p:sp>
          <p:nvSpPr>
            <p:cNvPr id="20" name="Text Box 8">
              <a:extLst>
                <a:ext uri="{FF2B5EF4-FFF2-40B4-BE49-F238E27FC236}">
                  <a16:creationId xmlns:a16="http://schemas.microsoft.com/office/drawing/2014/main" id="{3649314B-9453-8939-A6FF-41C93DF313D9}"/>
                </a:ext>
              </a:extLst>
            </p:cNvPr>
            <p:cNvSpPr txBox="1">
              <a:spLocks noChangeArrowheads="1"/>
            </p:cNvSpPr>
            <p:nvPr/>
          </p:nvSpPr>
          <p:spPr bwMode="auto">
            <a:xfrm>
              <a:off x="3124943" y="3581028"/>
              <a:ext cx="5341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TT</a:t>
              </a:r>
            </a:p>
          </p:txBody>
        </p:sp>
        <p:sp>
          <p:nvSpPr>
            <p:cNvPr id="21" name="Text Box 10">
              <a:extLst>
                <a:ext uri="{FF2B5EF4-FFF2-40B4-BE49-F238E27FC236}">
                  <a16:creationId xmlns:a16="http://schemas.microsoft.com/office/drawing/2014/main" id="{392CF5BC-0A8B-AAA3-21A1-373ACED81F4D}"/>
                </a:ext>
              </a:extLst>
            </p:cNvPr>
            <p:cNvSpPr txBox="1">
              <a:spLocks noChangeArrowheads="1"/>
            </p:cNvSpPr>
            <p:nvPr/>
          </p:nvSpPr>
          <p:spPr bwMode="auto">
            <a:xfrm>
              <a:off x="8324006" y="2590428"/>
              <a:ext cx="622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srgbClr val="FF0000"/>
                  </a:solidFill>
                  <a:latin typeface="Proxima Nova Alt Rg" panose="02000506030000020004" pitchFamily="50" charset="0"/>
                </a:rPr>
                <a:t>TT =</a:t>
              </a:r>
            </a:p>
          </p:txBody>
        </p:sp>
        <p:sp>
          <p:nvSpPr>
            <p:cNvPr id="22" name="Line 12">
              <a:extLst>
                <a:ext uri="{FF2B5EF4-FFF2-40B4-BE49-F238E27FC236}">
                  <a16:creationId xmlns:a16="http://schemas.microsoft.com/office/drawing/2014/main" id="{8F040141-748D-B0F3-48CB-2ED9687984C5}"/>
                </a:ext>
              </a:extLst>
            </p:cNvPr>
            <p:cNvSpPr>
              <a:spLocks noChangeShapeType="1"/>
            </p:cNvSpPr>
            <p:nvPr/>
          </p:nvSpPr>
          <p:spPr bwMode="auto">
            <a:xfrm>
              <a:off x="3810743" y="2590428"/>
              <a:ext cx="441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0" fontAlgn="base" hangingPunct="0">
                <a:spcBef>
                  <a:spcPct val="0"/>
                </a:spcBef>
                <a:spcAft>
                  <a:spcPct val="0"/>
                </a:spcAft>
              </a:pPr>
              <a:endParaRPr lang="en-US">
                <a:solidFill>
                  <a:prstClr val="black"/>
                </a:solidFill>
                <a:latin typeface="Proxima Nova Alt Rg" panose="02000506030000020004" pitchFamily="50" charset="0"/>
              </a:endParaRPr>
            </a:p>
          </p:txBody>
        </p:sp>
        <p:sp>
          <p:nvSpPr>
            <p:cNvPr id="23" name="Rectangle 13">
              <a:extLst>
                <a:ext uri="{FF2B5EF4-FFF2-40B4-BE49-F238E27FC236}">
                  <a16:creationId xmlns:a16="http://schemas.microsoft.com/office/drawing/2014/main" id="{6D293CDD-1C6C-9994-CAF3-3BE0C92523FA}"/>
                </a:ext>
              </a:extLst>
            </p:cNvPr>
            <p:cNvSpPr>
              <a:spLocks noChangeArrowheads="1"/>
            </p:cNvSpPr>
            <p:nvPr/>
          </p:nvSpPr>
          <p:spPr bwMode="auto">
            <a:xfrm>
              <a:off x="4039343" y="2666628"/>
              <a:ext cx="609600" cy="27432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4" name="Rectangle 14">
              <a:extLst>
                <a:ext uri="{FF2B5EF4-FFF2-40B4-BE49-F238E27FC236}">
                  <a16:creationId xmlns:a16="http://schemas.microsoft.com/office/drawing/2014/main" id="{5C805684-A01B-A878-352C-FECA7DB932D5}"/>
                </a:ext>
              </a:extLst>
            </p:cNvPr>
            <p:cNvSpPr>
              <a:spLocks noChangeArrowheads="1"/>
            </p:cNvSpPr>
            <p:nvPr/>
          </p:nvSpPr>
          <p:spPr bwMode="auto">
            <a:xfrm>
              <a:off x="4877543" y="2666628"/>
              <a:ext cx="609600" cy="27432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5" name="Rectangle 15">
              <a:extLst>
                <a:ext uri="{FF2B5EF4-FFF2-40B4-BE49-F238E27FC236}">
                  <a16:creationId xmlns:a16="http://schemas.microsoft.com/office/drawing/2014/main" id="{4EA3FE7D-940A-9CC2-5936-7BF599A8FFEC}"/>
                </a:ext>
              </a:extLst>
            </p:cNvPr>
            <p:cNvSpPr>
              <a:spLocks noChangeArrowheads="1"/>
            </p:cNvSpPr>
            <p:nvPr/>
          </p:nvSpPr>
          <p:spPr bwMode="auto">
            <a:xfrm>
              <a:off x="5715743" y="2666628"/>
              <a:ext cx="609600" cy="27432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6" name="Rectangle 16">
              <a:extLst>
                <a:ext uri="{FF2B5EF4-FFF2-40B4-BE49-F238E27FC236}">
                  <a16:creationId xmlns:a16="http://schemas.microsoft.com/office/drawing/2014/main" id="{0F5B0134-35B7-AC33-90E0-D654D591F1F5}"/>
                </a:ext>
              </a:extLst>
            </p:cNvPr>
            <p:cNvSpPr>
              <a:spLocks noChangeArrowheads="1"/>
            </p:cNvSpPr>
            <p:nvPr/>
          </p:nvSpPr>
          <p:spPr bwMode="auto">
            <a:xfrm>
              <a:off x="6553943" y="4571628"/>
              <a:ext cx="609600" cy="8382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7" name="Text Box 17">
              <a:extLst>
                <a:ext uri="{FF2B5EF4-FFF2-40B4-BE49-F238E27FC236}">
                  <a16:creationId xmlns:a16="http://schemas.microsoft.com/office/drawing/2014/main" id="{B885B1E8-AA24-188E-F955-884F4F4E863B}"/>
                </a:ext>
              </a:extLst>
            </p:cNvPr>
            <p:cNvSpPr txBox="1">
              <a:spLocks noChangeArrowheads="1"/>
            </p:cNvSpPr>
            <p:nvPr/>
          </p:nvSpPr>
          <p:spPr bwMode="auto">
            <a:xfrm>
              <a:off x="4344143" y="5486028"/>
              <a:ext cx="2642070" cy="30777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1400">
                  <a:solidFill>
                    <a:prstClr val="black"/>
                  </a:solidFill>
                  <a:latin typeface="Proxima Nova Alt Rg" panose="02000506030000020004" pitchFamily="50" charset="0"/>
                </a:rPr>
                <a:t>1               2               3               4</a:t>
              </a:r>
            </a:p>
          </p:txBody>
        </p:sp>
        <p:sp>
          <p:nvSpPr>
            <p:cNvPr id="28" name="Text Box 18">
              <a:extLst>
                <a:ext uri="{FF2B5EF4-FFF2-40B4-BE49-F238E27FC236}">
                  <a16:creationId xmlns:a16="http://schemas.microsoft.com/office/drawing/2014/main" id="{516FD785-4DE9-85F5-9353-D7E3DEF404B5}"/>
                </a:ext>
              </a:extLst>
            </p:cNvPr>
            <p:cNvSpPr txBox="1">
              <a:spLocks noChangeArrowheads="1"/>
            </p:cNvSpPr>
            <p:nvPr/>
          </p:nvSpPr>
          <p:spPr bwMode="auto">
            <a:xfrm>
              <a:off x="7835056" y="3923928"/>
              <a:ext cx="14157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a:solidFill>
                    <a:prstClr val="black"/>
                  </a:solidFill>
                  <a:latin typeface="Proxima Nova Alt Rg" panose="02000506030000020004" pitchFamily="50" charset="0"/>
                </a:rPr>
                <a:t>“Least Man”</a:t>
              </a:r>
            </a:p>
          </p:txBody>
        </p:sp>
        <p:sp>
          <p:nvSpPr>
            <p:cNvPr id="29" name="Line 19">
              <a:extLst>
                <a:ext uri="{FF2B5EF4-FFF2-40B4-BE49-F238E27FC236}">
                  <a16:creationId xmlns:a16="http://schemas.microsoft.com/office/drawing/2014/main" id="{F190BCE6-20C3-9EAD-E6EC-C0B02B346F9C}"/>
                </a:ext>
              </a:extLst>
            </p:cNvPr>
            <p:cNvSpPr>
              <a:spLocks noChangeShapeType="1"/>
            </p:cNvSpPr>
            <p:nvPr/>
          </p:nvSpPr>
          <p:spPr bwMode="auto">
            <a:xfrm flipH="1">
              <a:off x="7239743" y="4266828"/>
              <a:ext cx="6096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roxima Nova Alt Rg" panose="02000506030000020004" pitchFamily="50" charset="0"/>
              </a:endParaRPr>
            </a:p>
          </p:txBody>
        </p:sp>
      </p:grpSp>
    </p:spTree>
    <p:extLst>
      <p:ext uri="{BB962C8B-B14F-4D97-AF65-F5344CB8AC3E}">
        <p14:creationId xmlns:p14="http://schemas.microsoft.com/office/powerpoint/2010/main" val="54265747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8B3DDA-1443-192F-01AF-708515A49798}"/>
              </a:ext>
            </a:extLst>
          </p:cNvPr>
          <p:cNvSpPr>
            <a:spLocks noGrp="1"/>
          </p:cNvSpPr>
          <p:nvPr>
            <p:ph type="body" sz="quarter" idx="10"/>
          </p:nvPr>
        </p:nvSpPr>
        <p:spPr/>
        <p:txBody>
          <a:bodyPr>
            <a:normAutofit fontScale="85000" lnSpcReduction="20000"/>
          </a:bodyPr>
          <a:lstStyle/>
          <a:p>
            <a:r>
              <a:rPr lang="en-US" dirty="0"/>
              <a:t>Managing with Standard Work</a:t>
            </a:r>
          </a:p>
        </p:txBody>
      </p:sp>
      <p:graphicFrame>
        <p:nvGraphicFramePr>
          <p:cNvPr id="5" name="Object 13">
            <a:extLst>
              <a:ext uri="{FF2B5EF4-FFF2-40B4-BE49-F238E27FC236}">
                <a16:creationId xmlns:a16="http://schemas.microsoft.com/office/drawing/2014/main" id="{8EBD40DB-A7BE-38E7-0B08-040C49307F64}"/>
              </a:ext>
            </a:extLst>
          </p:cNvPr>
          <p:cNvGraphicFramePr>
            <a:graphicFrameLocks noChangeAspect="1"/>
          </p:cNvGraphicFramePr>
          <p:nvPr>
            <p:extLst>
              <p:ext uri="{D42A27DB-BD31-4B8C-83A1-F6EECF244321}">
                <p14:modId xmlns:p14="http://schemas.microsoft.com/office/powerpoint/2010/main" val="2906222452"/>
              </p:ext>
            </p:extLst>
          </p:nvPr>
        </p:nvGraphicFramePr>
        <p:xfrm>
          <a:off x="2728560" y="2028386"/>
          <a:ext cx="3709988" cy="1327150"/>
        </p:xfrm>
        <a:graphic>
          <a:graphicData uri="http://schemas.openxmlformats.org/presentationml/2006/ole">
            <mc:AlternateContent xmlns:mc="http://schemas.openxmlformats.org/markup-compatibility/2006">
              <mc:Choice xmlns:v="urn:schemas-microsoft-com:vml" Requires="v">
                <p:oleObj name="Bitmap Image" r:id="rId2" imgW="6047619" imgH="2161905" progId="Paint.Picture">
                  <p:embed/>
                </p:oleObj>
              </mc:Choice>
              <mc:Fallback>
                <p:oleObj name="Bitmap Image" r:id="rId2" imgW="6047619" imgH="2161905" progId="Paint.Picture">
                  <p:embed/>
                  <p:pic>
                    <p:nvPicPr>
                      <p:cNvPr id="5" name="Object 13">
                        <a:extLst>
                          <a:ext uri="{FF2B5EF4-FFF2-40B4-BE49-F238E27FC236}">
                            <a16:creationId xmlns:a16="http://schemas.microsoft.com/office/drawing/2014/main" id="{8EBD40DB-A7BE-38E7-0B08-040C49307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560" y="2028386"/>
                        <a:ext cx="3709988"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4">
            <a:extLst>
              <a:ext uri="{FF2B5EF4-FFF2-40B4-BE49-F238E27FC236}">
                <a16:creationId xmlns:a16="http://schemas.microsoft.com/office/drawing/2014/main" id="{CF417C31-C05F-39BD-05E1-11032CC687F8}"/>
              </a:ext>
            </a:extLst>
          </p:cNvPr>
          <p:cNvGraphicFramePr>
            <a:graphicFrameLocks noChangeAspect="1"/>
          </p:cNvGraphicFramePr>
          <p:nvPr>
            <p:extLst>
              <p:ext uri="{D42A27DB-BD31-4B8C-83A1-F6EECF244321}">
                <p14:modId xmlns:p14="http://schemas.microsoft.com/office/powerpoint/2010/main" val="1814508212"/>
              </p:ext>
            </p:extLst>
          </p:nvPr>
        </p:nvGraphicFramePr>
        <p:xfrm>
          <a:off x="7529160" y="1647386"/>
          <a:ext cx="1724025" cy="2095500"/>
        </p:xfrm>
        <a:graphic>
          <a:graphicData uri="http://schemas.openxmlformats.org/presentationml/2006/ole">
            <mc:AlternateContent xmlns:mc="http://schemas.openxmlformats.org/markup-compatibility/2006">
              <mc:Choice xmlns:v="urn:schemas-microsoft-com:vml" Requires="v">
                <p:oleObj name="Bitmap Image" r:id="rId4" imgW="1724266" imgH="2095793" progId="Paint.Picture">
                  <p:embed/>
                </p:oleObj>
              </mc:Choice>
              <mc:Fallback>
                <p:oleObj name="Bitmap Image" r:id="rId4" imgW="1724266" imgH="2095793" progId="Paint.Picture">
                  <p:embed/>
                  <p:pic>
                    <p:nvPicPr>
                      <p:cNvPr id="6" name="Object 14">
                        <a:extLst>
                          <a:ext uri="{FF2B5EF4-FFF2-40B4-BE49-F238E27FC236}">
                            <a16:creationId xmlns:a16="http://schemas.microsoft.com/office/drawing/2014/main" id="{CF417C31-C05F-39BD-05E1-11032CC68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160" y="1647386"/>
                        <a:ext cx="17240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5">
            <a:extLst>
              <a:ext uri="{FF2B5EF4-FFF2-40B4-BE49-F238E27FC236}">
                <a16:creationId xmlns:a16="http://schemas.microsoft.com/office/drawing/2014/main" id="{41F0DFAE-CC66-5E43-9012-BAFC989492E0}"/>
              </a:ext>
            </a:extLst>
          </p:cNvPr>
          <p:cNvGraphicFramePr>
            <a:graphicFrameLocks noChangeAspect="1"/>
          </p:cNvGraphicFramePr>
          <p:nvPr>
            <p:extLst>
              <p:ext uri="{D42A27DB-BD31-4B8C-83A1-F6EECF244321}">
                <p14:modId xmlns:p14="http://schemas.microsoft.com/office/powerpoint/2010/main" val="2556641420"/>
              </p:ext>
            </p:extLst>
          </p:nvPr>
        </p:nvGraphicFramePr>
        <p:xfrm>
          <a:off x="2728560" y="4085786"/>
          <a:ext cx="2965450" cy="2324100"/>
        </p:xfrm>
        <a:graphic>
          <a:graphicData uri="http://schemas.openxmlformats.org/presentationml/2006/ole">
            <mc:AlternateContent xmlns:mc="http://schemas.openxmlformats.org/markup-compatibility/2006">
              <mc:Choice xmlns:v="urn:schemas-microsoft-com:vml" Requires="v">
                <p:oleObj name="Bitmap Image" r:id="rId6" imgW="18590476" imgH="14571429" progId="Paint.Picture">
                  <p:embed/>
                </p:oleObj>
              </mc:Choice>
              <mc:Fallback>
                <p:oleObj name="Bitmap Image" r:id="rId6" imgW="18590476" imgH="14571429" progId="Paint.Picture">
                  <p:embed/>
                  <p:pic>
                    <p:nvPicPr>
                      <p:cNvPr id="7" name="Object 15">
                        <a:extLst>
                          <a:ext uri="{FF2B5EF4-FFF2-40B4-BE49-F238E27FC236}">
                            <a16:creationId xmlns:a16="http://schemas.microsoft.com/office/drawing/2014/main" id="{41F0DFAE-CC66-5E43-9012-BAFC98949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560" y="4085786"/>
                        <a:ext cx="29654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6">
            <a:extLst>
              <a:ext uri="{FF2B5EF4-FFF2-40B4-BE49-F238E27FC236}">
                <a16:creationId xmlns:a16="http://schemas.microsoft.com/office/drawing/2014/main" id="{2D61713F-FEB5-1184-EF44-1BCB5FACBA18}"/>
              </a:ext>
            </a:extLst>
          </p:cNvPr>
          <p:cNvGraphicFramePr>
            <a:graphicFrameLocks noChangeAspect="1"/>
          </p:cNvGraphicFramePr>
          <p:nvPr>
            <p:extLst>
              <p:ext uri="{D42A27DB-BD31-4B8C-83A1-F6EECF244321}">
                <p14:modId xmlns:p14="http://schemas.microsoft.com/office/powerpoint/2010/main" val="3122259223"/>
              </p:ext>
            </p:extLst>
          </p:nvPr>
        </p:nvGraphicFramePr>
        <p:xfrm>
          <a:off x="6538560" y="4314386"/>
          <a:ext cx="3143250" cy="1789113"/>
        </p:xfrm>
        <a:graphic>
          <a:graphicData uri="http://schemas.openxmlformats.org/presentationml/2006/ole">
            <mc:AlternateContent xmlns:mc="http://schemas.openxmlformats.org/markup-compatibility/2006">
              <mc:Choice xmlns:v="urn:schemas-microsoft-com:vml" Requires="v">
                <p:oleObj name="Bitmap Image" r:id="rId8" imgW="5372850" imgH="3057143" progId="Paint.Picture">
                  <p:embed/>
                </p:oleObj>
              </mc:Choice>
              <mc:Fallback>
                <p:oleObj name="Bitmap Image" r:id="rId8" imgW="5372850" imgH="3057143" progId="Paint.Picture">
                  <p:embed/>
                  <p:pic>
                    <p:nvPicPr>
                      <p:cNvPr id="8" name="Object 16">
                        <a:extLst>
                          <a:ext uri="{FF2B5EF4-FFF2-40B4-BE49-F238E27FC236}">
                            <a16:creationId xmlns:a16="http://schemas.microsoft.com/office/drawing/2014/main" id="{2D61713F-FEB5-1184-EF44-1BCB5FACBA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8560" y="4314386"/>
                        <a:ext cx="3143250"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0997919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C4C41-5460-A008-71C8-8004E87CC905}"/>
              </a:ext>
            </a:extLst>
          </p:cNvPr>
          <p:cNvSpPr>
            <a:spLocks noGrp="1"/>
          </p:cNvSpPr>
          <p:nvPr>
            <p:ph type="body" sz="quarter" idx="12"/>
          </p:nvPr>
        </p:nvSpPr>
        <p:spPr/>
        <p:txBody>
          <a:bodyPr>
            <a:normAutofit fontScale="77500" lnSpcReduction="20000"/>
          </a:bodyPr>
          <a:lstStyle/>
          <a:p>
            <a:r>
              <a:rPr lang="en-US" dirty="0"/>
              <a:t>Demand Determines Number of Operators</a:t>
            </a:r>
          </a:p>
        </p:txBody>
      </p:sp>
      <p:sp>
        <p:nvSpPr>
          <p:cNvPr id="4" name="Text Placeholder 3">
            <a:extLst>
              <a:ext uri="{FF2B5EF4-FFF2-40B4-BE49-F238E27FC236}">
                <a16:creationId xmlns:a16="http://schemas.microsoft.com/office/drawing/2014/main" id="{FD5D0461-D6C6-1D8E-8523-74F0B8FCEA54}"/>
              </a:ext>
            </a:extLst>
          </p:cNvPr>
          <p:cNvSpPr>
            <a:spLocks noGrp="1"/>
          </p:cNvSpPr>
          <p:nvPr>
            <p:ph type="body" sz="quarter" idx="17"/>
          </p:nvPr>
        </p:nvSpPr>
        <p:spPr>
          <a:xfrm>
            <a:off x="5191835" y="1573122"/>
            <a:ext cx="6799431" cy="1438599"/>
          </a:xfrm>
        </p:spPr>
        <p:txBody>
          <a:bodyPr/>
          <a:lstStyle/>
          <a:p>
            <a:r>
              <a:rPr lang="en-US"/>
              <a:t>As </a:t>
            </a:r>
            <a:r>
              <a:rPr lang="en-US">
                <a:solidFill>
                  <a:schemeClr val="accent4"/>
                </a:solidFill>
              </a:rPr>
              <a:t>Takt time </a:t>
            </a:r>
            <a:r>
              <a:rPr lang="en-US"/>
              <a:t>changes, what is it that needs to change to meet the new production requirements?</a:t>
            </a:r>
          </a:p>
          <a:p>
            <a:r>
              <a:rPr lang="en-US" sz="2000">
                <a:solidFill>
                  <a:schemeClr val="accent4"/>
                </a:solidFill>
              </a:rPr>
              <a:t>The number of people, or the amount of labor!!</a:t>
            </a:r>
          </a:p>
          <a:p>
            <a:endParaRPr lang="en-US" dirty="0"/>
          </a:p>
        </p:txBody>
      </p:sp>
      <p:pic>
        <p:nvPicPr>
          <p:cNvPr id="9" name="Picture Placeholder 8">
            <a:extLst>
              <a:ext uri="{FF2B5EF4-FFF2-40B4-BE49-F238E27FC236}">
                <a16:creationId xmlns:a16="http://schemas.microsoft.com/office/drawing/2014/main" id="{A47B4C68-14A6-AFF4-1AFA-A2A1D57A2DE9}"/>
              </a:ext>
            </a:extLst>
          </p:cNvPr>
          <p:cNvPicPr>
            <a:picLocks noGrp="1" noChangeAspect="1"/>
          </p:cNvPicPr>
          <p:nvPr>
            <p:ph type="pic" sz="quarter" idx="11"/>
          </p:nvPr>
        </p:nvPicPr>
        <p:blipFill rotWithShape="1">
          <a:blip r:embed="rId2"/>
          <a:srcRect l="-3432" t="-2153" r="-2391" b="-2490"/>
          <a:stretch/>
        </p:blipFill>
        <p:spPr>
          <a:xfrm>
            <a:off x="1124043" y="1632892"/>
            <a:ext cx="2569241" cy="296587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802745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2565D-63CE-4EBD-1BC4-9787801945C1}"/>
              </a:ext>
            </a:extLst>
          </p:cNvPr>
          <p:cNvSpPr>
            <a:spLocks noGrp="1"/>
          </p:cNvSpPr>
          <p:nvPr>
            <p:ph type="body" sz="quarter" idx="10"/>
          </p:nvPr>
        </p:nvSpPr>
        <p:spPr/>
        <p:txBody>
          <a:bodyPr>
            <a:normAutofit fontScale="85000" lnSpcReduction="20000"/>
          </a:bodyPr>
          <a:lstStyle/>
          <a:p>
            <a:r>
              <a:rPr lang="en-US" dirty="0"/>
              <a:t>Normal Production Demand</a:t>
            </a:r>
          </a:p>
        </p:txBody>
      </p:sp>
      <p:grpSp>
        <p:nvGrpSpPr>
          <p:cNvPr id="43" name="Group 42">
            <a:extLst>
              <a:ext uri="{FF2B5EF4-FFF2-40B4-BE49-F238E27FC236}">
                <a16:creationId xmlns:a16="http://schemas.microsoft.com/office/drawing/2014/main" id="{1CAEC4BD-EFA4-80D0-C89F-41EA62D207FF}"/>
              </a:ext>
            </a:extLst>
          </p:cNvPr>
          <p:cNvGrpSpPr/>
          <p:nvPr/>
        </p:nvGrpSpPr>
        <p:grpSpPr>
          <a:xfrm>
            <a:off x="2758599" y="2127652"/>
            <a:ext cx="6833467" cy="2992987"/>
            <a:chOff x="2475571" y="2194560"/>
            <a:chExt cx="6833467" cy="2992987"/>
          </a:xfrm>
        </p:grpSpPr>
        <p:sp>
          <p:nvSpPr>
            <p:cNvPr id="42" name="Rectangle 41">
              <a:extLst>
                <a:ext uri="{FF2B5EF4-FFF2-40B4-BE49-F238E27FC236}">
                  <a16:creationId xmlns:a16="http://schemas.microsoft.com/office/drawing/2014/main" id="{05A77D19-394B-C92D-0610-05234F058CF7}"/>
                </a:ext>
              </a:extLst>
            </p:cNvPr>
            <p:cNvSpPr/>
            <p:nvPr/>
          </p:nvSpPr>
          <p:spPr>
            <a:xfrm>
              <a:off x="2475571" y="2194560"/>
              <a:ext cx="6833467" cy="299298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41" name="Group 40">
              <a:extLst>
                <a:ext uri="{FF2B5EF4-FFF2-40B4-BE49-F238E27FC236}">
                  <a16:creationId xmlns:a16="http://schemas.microsoft.com/office/drawing/2014/main" id="{B7140596-ADCF-286E-AD5D-FFCA7AACA0EA}"/>
                </a:ext>
              </a:extLst>
            </p:cNvPr>
            <p:cNvGrpSpPr/>
            <p:nvPr/>
          </p:nvGrpSpPr>
          <p:grpSpPr>
            <a:xfrm>
              <a:off x="2885579" y="2614698"/>
              <a:ext cx="6013450" cy="2152710"/>
              <a:chOff x="1765300" y="2286000"/>
              <a:chExt cx="6013450" cy="2152710"/>
            </a:xfrm>
          </p:grpSpPr>
          <p:sp>
            <p:nvSpPr>
              <p:cNvPr id="4" name="Rectangle 8">
                <a:extLst>
                  <a:ext uri="{FF2B5EF4-FFF2-40B4-BE49-F238E27FC236}">
                    <a16:creationId xmlns:a16="http://schemas.microsoft.com/office/drawing/2014/main" id="{B8A654EC-3553-A59A-9C68-272D9DB7815E}"/>
                  </a:ext>
                </a:extLst>
              </p:cNvPr>
              <p:cNvSpPr>
                <a:spLocks noChangeArrowheads="1"/>
              </p:cNvSpPr>
              <p:nvPr/>
            </p:nvSpPr>
            <p:spPr bwMode="auto">
              <a:xfrm>
                <a:off x="2293938" y="2971800"/>
                <a:ext cx="455612"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 name="Oval 9">
                <a:extLst>
                  <a:ext uri="{FF2B5EF4-FFF2-40B4-BE49-F238E27FC236}">
                    <a16:creationId xmlns:a16="http://schemas.microsoft.com/office/drawing/2014/main" id="{B03BAD32-B977-3917-3DDE-EFBCC01B978B}"/>
                  </a:ext>
                </a:extLst>
              </p:cNvPr>
              <p:cNvSpPr>
                <a:spLocks noChangeArrowheads="1"/>
              </p:cNvSpPr>
              <p:nvPr/>
            </p:nvSpPr>
            <p:spPr bwMode="auto">
              <a:xfrm>
                <a:off x="2293938" y="2438400"/>
                <a:ext cx="455612"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 name="Rectangle 10">
                <a:extLst>
                  <a:ext uri="{FF2B5EF4-FFF2-40B4-BE49-F238E27FC236}">
                    <a16:creationId xmlns:a16="http://schemas.microsoft.com/office/drawing/2014/main" id="{F74AEA46-32AD-0F86-0FFD-22FFCF224EF5}"/>
                  </a:ext>
                </a:extLst>
              </p:cNvPr>
              <p:cNvSpPr>
                <a:spLocks noChangeArrowheads="1"/>
              </p:cNvSpPr>
              <p:nvPr/>
            </p:nvSpPr>
            <p:spPr bwMode="auto">
              <a:xfrm>
                <a:off x="1835150" y="32004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 name="Rectangle 11">
                <a:extLst>
                  <a:ext uri="{FF2B5EF4-FFF2-40B4-BE49-F238E27FC236}">
                    <a16:creationId xmlns:a16="http://schemas.microsoft.com/office/drawing/2014/main" id="{0E2A5284-0DED-A4B4-0D65-FE254BE39B93}"/>
                  </a:ext>
                </a:extLst>
              </p:cNvPr>
              <p:cNvSpPr>
                <a:spLocks noChangeArrowheads="1"/>
              </p:cNvSpPr>
              <p:nvPr/>
            </p:nvSpPr>
            <p:spPr bwMode="auto">
              <a:xfrm>
                <a:off x="1912938" y="3276600"/>
                <a:ext cx="74612" cy="457200"/>
              </a:xfrm>
              <a:prstGeom prst="rect">
                <a:avLst/>
              </a:prstGeom>
              <a:solidFill>
                <a:srgbClr val="006699"/>
              </a:solidFill>
              <a:ln w="2857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 name="Rectangle 12">
                <a:extLst>
                  <a:ext uri="{FF2B5EF4-FFF2-40B4-BE49-F238E27FC236}">
                    <a16:creationId xmlns:a16="http://schemas.microsoft.com/office/drawing/2014/main" id="{19C97537-125D-F3A2-1A8C-AFA16CFF76E7}"/>
                  </a:ext>
                </a:extLst>
              </p:cNvPr>
              <p:cNvSpPr>
                <a:spLocks noChangeArrowheads="1"/>
              </p:cNvSpPr>
              <p:nvPr/>
            </p:nvSpPr>
            <p:spPr bwMode="auto">
              <a:xfrm>
                <a:off x="3055938" y="3276600"/>
                <a:ext cx="74612"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9" name="Rectangle 13">
                <a:extLst>
                  <a:ext uri="{FF2B5EF4-FFF2-40B4-BE49-F238E27FC236}">
                    <a16:creationId xmlns:a16="http://schemas.microsoft.com/office/drawing/2014/main" id="{4F5A52A8-0325-EDB0-1E2A-C02AF1502446}"/>
                  </a:ext>
                </a:extLst>
              </p:cNvPr>
              <p:cNvSpPr>
                <a:spLocks noChangeArrowheads="1"/>
              </p:cNvSpPr>
              <p:nvPr/>
            </p:nvSpPr>
            <p:spPr bwMode="auto">
              <a:xfrm>
                <a:off x="3740150" y="2971800"/>
                <a:ext cx="458788"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0" name="Oval 14">
                <a:extLst>
                  <a:ext uri="{FF2B5EF4-FFF2-40B4-BE49-F238E27FC236}">
                    <a16:creationId xmlns:a16="http://schemas.microsoft.com/office/drawing/2014/main" id="{A7F81783-3090-9EF4-DF42-5A105B2A2B85}"/>
                  </a:ext>
                </a:extLst>
              </p:cNvPr>
              <p:cNvSpPr>
                <a:spLocks noChangeArrowheads="1"/>
              </p:cNvSpPr>
              <p:nvPr/>
            </p:nvSpPr>
            <p:spPr bwMode="auto">
              <a:xfrm>
                <a:off x="3740150" y="2438400"/>
                <a:ext cx="458788"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1" name="Rectangle 15">
                <a:extLst>
                  <a:ext uri="{FF2B5EF4-FFF2-40B4-BE49-F238E27FC236}">
                    <a16:creationId xmlns:a16="http://schemas.microsoft.com/office/drawing/2014/main" id="{58EE7BA4-BD42-B3D7-8B10-F82403FF7EFA}"/>
                  </a:ext>
                </a:extLst>
              </p:cNvPr>
              <p:cNvSpPr>
                <a:spLocks noChangeArrowheads="1"/>
              </p:cNvSpPr>
              <p:nvPr/>
            </p:nvSpPr>
            <p:spPr bwMode="auto">
              <a:xfrm>
                <a:off x="3282950" y="32004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6">
                <a:extLst>
                  <a:ext uri="{FF2B5EF4-FFF2-40B4-BE49-F238E27FC236}">
                    <a16:creationId xmlns:a16="http://schemas.microsoft.com/office/drawing/2014/main" id="{6F8B5C84-33F2-891A-AE74-4A19CFB167FE}"/>
                  </a:ext>
                </a:extLst>
              </p:cNvPr>
              <p:cNvSpPr>
                <a:spLocks noChangeArrowheads="1"/>
              </p:cNvSpPr>
              <p:nvPr/>
            </p:nvSpPr>
            <p:spPr bwMode="auto">
              <a:xfrm>
                <a:off x="3359150" y="3276600"/>
                <a:ext cx="77788"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Rectangle 17">
                <a:extLst>
                  <a:ext uri="{FF2B5EF4-FFF2-40B4-BE49-F238E27FC236}">
                    <a16:creationId xmlns:a16="http://schemas.microsoft.com/office/drawing/2014/main" id="{EDA2C529-1B4F-29A8-FAB3-664F22D1242A}"/>
                  </a:ext>
                </a:extLst>
              </p:cNvPr>
              <p:cNvSpPr>
                <a:spLocks noChangeArrowheads="1"/>
              </p:cNvSpPr>
              <p:nvPr/>
            </p:nvSpPr>
            <p:spPr bwMode="auto">
              <a:xfrm>
                <a:off x="4502150" y="3276600"/>
                <a:ext cx="77788"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4" name="Rectangle 18">
                <a:extLst>
                  <a:ext uri="{FF2B5EF4-FFF2-40B4-BE49-F238E27FC236}">
                    <a16:creationId xmlns:a16="http://schemas.microsoft.com/office/drawing/2014/main" id="{4F83476A-26AE-764D-9DAD-543818079503}"/>
                  </a:ext>
                </a:extLst>
              </p:cNvPr>
              <p:cNvSpPr>
                <a:spLocks noChangeArrowheads="1"/>
              </p:cNvSpPr>
              <p:nvPr/>
            </p:nvSpPr>
            <p:spPr bwMode="auto">
              <a:xfrm>
                <a:off x="5264150" y="2971800"/>
                <a:ext cx="458788"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5" name="Oval 19">
                <a:extLst>
                  <a:ext uri="{FF2B5EF4-FFF2-40B4-BE49-F238E27FC236}">
                    <a16:creationId xmlns:a16="http://schemas.microsoft.com/office/drawing/2014/main" id="{DF935E6B-0E4C-BDD1-8A83-06A30C0136CC}"/>
                  </a:ext>
                </a:extLst>
              </p:cNvPr>
              <p:cNvSpPr>
                <a:spLocks noChangeArrowheads="1"/>
              </p:cNvSpPr>
              <p:nvPr/>
            </p:nvSpPr>
            <p:spPr bwMode="auto">
              <a:xfrm>
                <a:off x="5264150" y="2438400"/>
                <a:ext cx="458788"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6" name="Rectangle 20">
                <a:extLst>
                  <a:ext uri="{FF2B5EF4-FFF2-40B4-BE49-F238E27FC236}">
                    <a16:creationId xmlns:a16="http://schemas.microsoft.com/office/drawing/2014/main" id="{20262F2F-ED33-7B9E-8A80-1F65C80AB48C}"/>
                  </a:ext>
                </a:extLst>
              </p:cNvPr>
              <p:cNvSpPr>
                <a:spLocks noChangeArrowheads="1"/>
              </p:cNvSpPr>
              <p:nvPr/>
            </p:nvSpPr>
            <p:spPr bwMode="auto">
              <a:xfrm>
                <a:off x="4806950" y="32004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7" name="Rectangle 21">
                <a:extLst>
                  <a:ext uri="{FF2B5EF4-FFF2-40B4-BE49-F238E27FC236}">
                    <a16:creationId xmlns:a16="http://schemas.microsoft.com/office/drawing/2014/main" id="{14625827-CC0B-137D-644D-7A046D112664}"/>
                  </a:ext>
                </a:extLst>
              </p:cNvPr>
              <p:cNvSpPr>
                <a:spLocks noChangeArrowheads="1"/>
              </p:cNvSpPr>
              <p:nvPr/>
            </p:nvSpPr>
            <p:spPr bwMode="auto">
              <a:xfrm>
                <a:off x="4883150" y="3276600"/>
                <a:ext cx="77788"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8" name="Rectangle 22">
                <a:extLst>
                  <a:ext uri="{FF2B5EF4-FFF2-40B4-BE49-F238E27FC236}">
                    <a16:creationId xmlns:a16="http://schemas.microsoft.com/office/drawing/2014/main" id="{B7236201-A808-475A-3B88-FD1024F0A99B}"/>
                  </a:ext>
                </a:extLst>
              </p:cNvPr>
              <p:cNvSpPr>
                <a:spLocks noChangeArrowheads="1"/>
              </p:cNvSpPr>
              <p:nvPr/>
            </p:nvSpPr>
            <p:spPr bwMode="auto">
              <a:xfrm>
                <a:off x="6026150" y="3276600"/>
                <a:ext cx="77788"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9" name="Rectangle 23">
                <a:extLst>
                  <a:ext uri="{FF2B5EF4-FFF2-40B4-BE49-F238E27FC236}">
                    <a16:creationId xmlns:a16="http://schemas.microsoft.com/office/drawing/2014/main" id="{D63716A2-EA22-1E93-6FD3-287E2419F28D}"/>
                  </a:ext>
                </a:extLst>
              </p:cNvPr>
              <p:cNvSpPr>
                <a:spLocks noChangeArrowheads="1"/>
              </p:cNvSpPr>
              <p:nvPr/>
            </p:nvSpPr>
            <p:spPr bwMode="auto">
              <a:xfrm>
                <a:off x="5568950" y="28956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0" name="Rectangle 24">
                <a:extLst>
                  <a:ext uri="{FF2B5EF4-FFF2-40B4-BE49-F238E27FC236}">
                    <a16:creationId xmlns:a16="http://schemas.microsoft.com/office/drawing/2014/main" id="{A0E25A94-DCB1-8656-97D8-5D143D673964}"/>
                  </a:ext>
                </a:extLst>
              </p:cNvPr>
              <p:cNvSpPr>
                <a:spLocks noChangeArrowheads="1"/>
              </p:cNvSpPr>
              <p:nvPr/>
            </p:nvSpPr>
            <p:spPr bwMode="auto">
              <a:xfrm>
                <a:off x="3968750" y="28956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1" name="Rectangle 25">
                <a:extLst>
                  <a:ext uri="{FF2B5EF4-FFF2-40B4-BE49-F238E27FC236}">
                    <a16:creationId xmlns:a16="http://schemas.microsoft.com/office/drawing/2014/main" id="{E0B22C36-35D1-E88F-E546-D16ED9DAD5E4}"/>
                  </a:ext>
                </a:extLst>
              </p:cNvPr>
              <p:cNvSpPr>
                <a:spLocks noChangeArrowheads="1"/>
              </p:cNvSpPr>
              <p:nvPr/>
            </p:nvSpPr>
            <p:spPr bwMode="auto">
              <a:xfrm>
                <a:off x="2520950" y="28956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2" name="AutoShape 26">
                <a:extLst>
                  <a:ext uri="{FF2B5EF4-FFF2-40B4-BE49-F238E27FC236}">
                    <a16:creationId xmlns:a16="http://schemas.microsoft.com/office/drawing/2014/main" id="{DB0AF476-F612-D4D5-2DF3-CCDBE9E38AED}"/>
                  </a:ext>
                </a:extLst>
              </p:cNvPr>
              <p:cNvSpPr>
                <a:spLocks noChangeArrowheads="1"/>
              </p:cNvSpPr>
              <p:nvPr/>
            </p:nvSpPr>
            <p:spPr bwMode="auto">
              <a:xfrm>
                <a:off x="2978150" y="25908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3" name="AutoShape 27">
                <a:extLst>
                  <a:ext uri="{FF2B5EF4-FFF2-40B4-BE49-F238E27FC236}">
                    <a16:creationId xmlns:a16="http://schemas.microsoft.com/office/drawing/2014/main" id="{7352A0FB-8C45-74B8-9734-59EBAE1E9B46}"/>
                  </a:ext>
                </a:extLst>
              </p:cNvPr>
              <p:cNvSpPr>
                <a:spLocks noChangeArrowheads="1"/>
              </p:cNvSpPr>
              <p:nvPr/>
            </p:nvSpPr>
            <p:spPr bwMode="auto">
              <a:xfrm>
                <a:off x="4425950" y="25908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4" name="Rectangle 30">
                <a:extLst>
                  <a:ext uri="{FF2B5EF4-FFF2-40B4-BE49-F238E27FC236}">
                    <a16:creationId xmlns:a16="http://schemas.microsoft.com/office/drawing/2014/main" id="{182AA63E-BE0B-5378-EF61-96DD5C0451BC}"/>
                  </a:ext>
                </a:extLst>
              </p:cNvPr>
              <p:cNvSpPr>
                <a:spLocks noChangeArrowheads="1"/>
              </p:cNvSpPr>
              <p:nvPr/>
            </p:nvSpPr>
            <p:spPr bwMode="auto">
              <a:xfrm>
                <a:off x="6635750" y="3657600"/>
                <a:ext cx="1143000" cy="76200"/>
              </a:xfrm>
              <a:prstGeom prst="rect">
                <a:avLst/>
              </a:prstGeom>
              <a:solidFill>
                <a:srgbClr val="CC99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5" name="Rectangle 31">
                <a:extLst>
                  <a:ext uri="{FF2B5EF4-FFF2-40B4-BE49-F238E27FC236}">
                    <a16:creationId xmlns:a16="http://schemas.microsoft.com/office/drawing/2014/main" id="{FCDE8112-EAE5-B3F3-8E85-7A2F6110AD2D}"/>
                  </a:ext>
                </a:extLst>
              </p:cNvPr>
              <p:cNvSpPr>
                <a:spLocks noChangeArrowheads="1"/>
              </p:cNvSpPr>
              <p:nvPr/>
            </p:nvSpPr>
            <p:spPr bwMode="auto">
              <a:xfrm>
                <a:off x="6635750" y="3352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6" name="Rectangle 32">
                <a:extLst>
                  <a:ext uri="{FF2B5EF4-FFF2-40B4-BE49-F238E27FC236}">
                    <a16:creationId xmlns:a16="http://schemas.microsoft.com/office/drawing/2014/main" id="{E490AC52-78D0-97AE-7A40-42D88280FCCD}"/>
                  </a:ext>
                </a:extLst>
              </p:cNvPr>
              <p:cNvSpPr>
                <a:spLocks noChangeArrowheads="1"/>
              </p:cNvSpPr>
              <p:nvPr/>
            </p:nvSpPr>
            <p:spPr bwMode="auto">
              <a:xfrm>
                <a:off x="7016750" y="3352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7" name="Rectangle 33">
                <a:extLst>
                  <a:ext uri="{FF2B5EF4-FFF2-40B4-BE49-F238E27FC236}">
                    <a16:creationId xmlns:a16="http://schemas.microsoft.com/office/drawing/2014/main" id="{8ADD7EEB-D021-4872-2A57-59EB636F1548}"/>
                  </a:ext>
                </a:extLst>
              </p:cNvPr>
              <p:cNvSpPr>
                <a:spLocks noChangeArrowheads="1"/>
              </p:cNvSpPr>
              <p:nvPr/>
            </p:nvSpPr>
            <p:spPr bwMode="auto">
              <a:xfrm>
                <a:off x="7397750" y="3352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8" name="Rectangle 34">
                <a:extLst>
                  <a:ext uri="{FF2B5EF4-FFF2-40B4-BE49-F238E27FC236}">
                    <a16:creationId xmlns:a16="http://schemas.microsoft.com/office/drawing/2014/main" id="{92EA9121-45FE-F665-AE81-10A3034212BF}"/>
                  </a:ext>
                </a:extLst>
              </p:cNvPr>
              <p:cNvSpPr>
                <a:spLocks noChangeArrowheads="1"/>
              </p:cNvSpPr>
              <p:nvPr/>
            </p:nvSpPr>
            <p:spPr bwMode="auto">
              <a:xfrm>
                <a:off x="6635750" y="3048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9" name="Rectangle 35">
                <a:extLst>
                  <a:ext uri="{FF2B5EF4-FFF2-40B4-BE49-F238E27FC236}">
                    <a16:creationId xmlns:a16="http://schemas.microsoft.com/office/drawing/2014/main" id="{E3D690D4-38BF-7DA4-FB58-8A01AC848AC1}"/>
                  </a:ext>
                </a:extLst>
              </p:cNvPr>
              <p:cNvSpPr>
                <a:spLocks noChangeArrowheads="1"/>
              </p:cNvSpPr>
              <p:nvPr/>
            </p:nvSpPr>
            <p:spPr bwMode="auto">
              <a:xfrm>
                <a:off x="7016750" y="3048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0" name="Rectangle 36">
                <a:extLst>
                  <a:ext uri="{FF2B5EF4-FFF2-40B4-BE49-F238E27FC236}">
                    <a16:creationId xmlns:a16="http://schemas.microsoft.com/office/drawing/2014/main" id="{88E812A1-8C6C-4218-6D1E-1FA6F8F577ED}"/>
                  </a:ext>
                </a:extLst>
              </p:cNvPr>
              <p:cNvSpPr>
                <a:spLocks noChangeArrowheads="1"/>
              </p:cNvSpPr>
              <p:nvPr/>
            </p:nvSpPr>
            <p:spPr bwMode="auto">
              <a:xfrm>
                <a:off x="7397750" y="3048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1" name="Rectangle 37">
                <a:extLst>
                  <a:ext uri="{FF2B5EF4-FFF2-40B4-BE49-F238E27FC236}">
                    <a16:creationId xmlns:a16="http://schemas.microsoft.com/office/drawing/2014/main" id="{BC97C466-5ABE-DF35-E966-67064166ED3B}"/>
                  </a:ext>
                </a:extLst>
              </p:cNvPr>
              <p:cNvSpPr>
                <a:spLocks noChangeArrowheads="1"/>
              </p:cNvSpPr>
              <p:nvPr/>
            </p:nvSpPr>
            <p:spPr bwMode="auto">
              <a:xfrm>
                <a:off x="6635750" y="2743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2" name="Rectangle 38">
                <a:extLst>
                  <a:ext uri="{FF2B5EF4-FFF2-40B4-BE49-F238E27FC236}">
                    <a16:creationId xmlns:a16="http://schemas.microsoft.com/office/drawing/2014/main" id="{39708BBC-6333-7DC0-7F52-2F052FBADDA3}"/>
                  </a:ext>
                </a:extLst>
              </p:cNvPr>
              <p:cNvSpPr>
                <a:spLocks noChangeArrowheads="1"/>
              </p:cNvSpPr>
              <p:nvPr/>
            </p:nvSpPr>
            <p:spPr bwMode="auto">
              <a:xfrm>
                <a:off x="7016750" y="2743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3" name="Rectangle 39">
                <a:extLst>
                  <a:ext uri="{FF2B5EF4-FFF2-40B4-BE49-F238E27FC236}">
                    <a16:creationId xmlns:a16="http://schemas.microsoft.com/office/drawing/2014/main" id="{2E29559E-DDE6-9358-1BC1-715E08547590}"/>
                  </a:ext>
                </a:extLst>
              </p:cNvPr>
              <p:cNvSpPr>
                <a:spLocks noChangeArrowheads="1"/>
              </p:cNvSpPr>
              <p:nvPr/>
            </p:nvSpPr>
            <p:spPr bwMode="auto">
              <a:xfrm>
                <a:off x="7397750" y="2743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4" name="AutoShape 40">
                <a:extLst>
                  <a:ext uri="{FF2B5EF4-FFF2-40B4-BE49-F238E27FC236}">
                    <a16:creationId xmlns:a16="http://schemas.microsoft.com/office/drawing/2014/main" id="{6CBEDBB9-C830-A5D8-C12A-A3703EBB5E6E}"/>
                  </a:ext>
                </a:extLst>
              </p:cNvPr>
              <p:cNvSpPr>
                <a:spLocks noChangeArrowheads="1"/>
              </p:cNvSpPr>
              <p:nvPr/>
            </p:nvSpPr>
            <p:spPr bwMode="auto">
              <a:xfrm>
                <a:off x="5949950" y="25146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5" name="Rectangle 41">
                <a:extLst>
                  <a:ext uri="{FF2B5EF4-FFF2-40B4-BE49-F238E27FC236}">
                    <a16:creationId xmlns:a16="http://schemas.microsoft.com/office/drawing/2014/main" id="{7EEF7421-CA48-F9ED-AB85-546BB507770E}"/>
                  </a:ext>
                </a:extLst>
              </p:cNvPr>
              <p:cNvSpPr>
                <a:spLocks noChangeArrowheads="1"/>
              </p:cNvSpPr>
              <p:nvPr/>
            </p:nvSpPr>
            <p:spPr bwMode="auto">
              <a:xfrm>
                <a:off x="6635750" y="3733800"/>
                <a:ext cx="230188"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6" name="Rectangle 42">
                <a:extLst>
                  <a:ext uri="{FF2B5EF4-FFF2-40B4-BE49-F238E27FC236}">
                    <a16:creationId xmlns:a16="http://schemas.microsoft.com/office/drawing/2014/main" id="{A54E6E05-45C6-8977-1385-BAA93E4957B0}"/>
                  </a:ext>
                </a:extLst>
              </p:cNvPr>
              <p:cNvSpPr>
                <a:spLocks noChangeArrowheads="1"/>
              </p:cNvSpPr>
              <p:nvPr/>
            </p:nvSpPr>
            <p:spPr bwMode="auto">
              <a:xfrm>
                <a:off x="7550150" y="3733800"/>
                <a:ext cx="228600"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7" name="Rectangle 43">
                <a:extLst>
                  <a:ext uri="{FF2B5EF4-FFF2-40B4-BE49-F238E27FC236}">
                    <a16:creationId xmlns:a16="http://schemas.microsoft.com/office/drawing/2014/main" id="{8A271893-E96C-8D0F-6579-61D6AF165565}"/>
                  </a:ext>
                </a:extLst>
              </p:cNvPr>
              <p:cNvSpPr>
                <a:spLocks noChangeArrowheads="1"/>
              </p:cNvSpPr>
              <p:nvPr/>
            </p:nvSpPr>
            <p:spPr bwMode="auto">
              <a:xfrm>
                <a:off x="1987550" y="2286000"/>
                <a:ext cx="990600"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8" name="Rectangle 44">
                <a:extLst>
                  <a:ext uri="{FF2B5EF4-FFF2-40B4-BE49-F238E27FC236}">
                    <a16:creationId xmlns:a16="http://schemas.microsoft.com/office/drawing/2014/main" id="{D992D37E-1588-0A30-83A9-0EEC8BB89718}"/>
                  </a:ext>
                </a:extLst>
              </p:cNvPr>
              <p:cNvSpPr>
                <a:spLocks noChangeArrowheads="1"/>
              </p:cNvSpPr>
              <p:nvPr/>
            </p:nvSpPr>
            <p:spPr bwMode="auto">
              <a:xfrm>
                <a:off x="3436938" y="2286000"/>
                <a:ext cx="989012"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9" name="Rectangle 45">
                <a:extLst>
                  <a:ext uri="{FF2B5EF4-FFF2-40B4-BE49-F238E27FC236}">
                    <a16:creationId xmlns:a16="http://schemas.microsoft.com/office/drawing/2014/main" id="{5083BF35-FC02-B8DA-8CAC-D736C3AC2660}"/>
                  </a:ext>
                </a:extLst>
              </p:cNvPr>
              <p:cNvSpPr>
                <a:spLocks noChangeArrowheads="1"/>
              </p:cNvSpPr>
              <p:nvPr/>
            </p:nvSpPr>
            <p:spPr bwMode="auto">
              <a:xfrm>
                <a:off x="5035550" y="2286000"/>
                <a:ext cx="990600"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0" name="Text Box 46">
                <a:extLst>
                  <a:ext uri="{FF2B5EF4-FFF2-40B4-BE49-F238E27FC236}">
                    <a16:creationId xmlns:a16="http://schemas.microsoft.com/office/drawing/2014/main" id="{20A73977-4159-85B1-85C4-0EE104DEC1DC}"/>
                  </a:ext>
                </a:extLst>
              </p:cNvPr>
              <p:cNvSpPr txBox="1">
                <a:spLocks noChangeArrowheads="1"/>
              </p:cNvSpPr>
              <p:nvPr/>
            </p:nvSpPr>
            <p:spPr bwMode="auto">
              <a:xfrm>
                <a:off x="1765300" y="4038600"/>
                <a:ext cx="4370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2000">
                    <a:solidFill>
                      <a:prstClr val="black"/>
                    </a:solidFill>
                    <a:latin typeface="Proxima Nova Alt Rg" panose="02000506030000020004" pitchFamily="50" charset="0"/>
                  </a:rPr>
                  <a:t>Operator 1    Operator 2    Operator 3</a:t>
                </a:r>
              </a:p>
            </p:txBody>
          </p:sp>
        </p:grpSp>
      </p:grpSp>
      <p:sp>
        <p:nvSpPr>
          <p:cNvPr id="44" name="Text Box 47">
            <a:extLst>
              <a:ext uri="{FF2B5EF4-FFF2-40B4-BE49-F238E27FC236}">
                <a16:creationId xmlns:a16="http://schemas.microsoft.com/office/drawing/2014/main" id="{697407BB-59FA-2C6F-1438-2619220549ED}"/>
              </a:ext>
            </a:extLst>
          </p:cNvPr>
          <p:cNvSpPr txBox="1">
            <a:spLocks noChangeArrowheads="1"/>
          </p:cNvSpPr>
          <p:nvPr/>
        </p:nvSpPr>
        <p:spPr bwMode="auto">
          <a:xfrm>
            <a:off x="3165990" y="4730327"/>
            <a:ext cx="33679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dirty="0">
                <a:solidFill>
                  <a:prstClr val="black"/>
                </a:solidFill>
                <a:latin typeface="Proxima Nova Alt Rg" panose="02000506030000020004" pitchFamily="50" charset="0"/>
              </a:rPr>
              <a:t>Note:  Standard Work Followed</a:t>
            </a:r>
          </a:p>
        </p:txBody>
      </p:sp>
    </p:spTree>
    <p:extLst>
      <p:ext uri="{BB962C8B-B14F-4D97-AF65-F5344CB8AC3E}">
        <p14:creationId xmlns:p14="http://schemas.microsoft.com/office/powerpoint/2010/main" val="166506291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1BCE172-387C-DF37-1F62-668FAB8B7BA1}"/>
              </a:ext>
            </a:extLst>
          </p:cNvPr>
          <p:cNvGrpSpPr/>
          <p:nvPr/>
        </p:nvGrpSpPr>
        <p:grpSpPr>
          <a:xfrm>
            <a:off x="1890185" y="1988506"/>
            <a:ext cx="8864476" cy="4001313"/>
            <a:chOff x="1663762" y="1988506"/>
            <a:chExt cx="8864476" cy="4001313"/>
          </a:xfrm>
        </p:grpSpPr>
        <p:sp>
          <p:nvSpPr>
            <p:cNvPr id="64" name="Rectangle 63">
              <a:extLst>
                <a:ext uri="{FF2B5EF4-FFF2-40B4-BE49-F238E27FC236}">
                  <a16:creationId xmlns:a16="http://schemas.microsoft.com/office/drawing/2014/main" id="{97BE4693-6708-7DB0-F3DB-0453A73B03B7}"/>
                </a:ext>
              </a:extLst>
            </p:cNvPr>
            <p:cNvSpPr/>
            <p:nvPr/>
          </p:nvSpPr>
          <p:spPr>
            <a:xfrm>
              <a:off x="1663762" y="1988506"/>
              <a:ext cx="8864476" cy="4001313"/>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63" name="Group 62">
              <a:extLst>
                <a:ext uri="{FF2B5EF4-FFF2-40B4-BE49-F238E27FC236}">
                  <a16:creationId xmlns:a16="http://schemas.microsoft.com/office/drawing/2014/main" id="{CF847424-7F07-1529-66E3-ABBD8D30396B}"/>
                </a:ext>
              </a:extLst>
            </p:cNvPr>
            <p:cNvGrpSpPr/>
            <p:nvPr/>
          </p:nvGrpSpPr>
          <p:grpSpPr>
            <a:xfrm>
              <a:off x="2171700" y="2541363"/>
              <a:ext cx="7848600" cy="2384286"/>
              <a:chOff x="969963" y="2514600"/>
              <a:chExt cx="7848600" cy="2384286"/>
            </a:xfrm>
          </p:grpSpPr>
          <p:sp>
            <p:nvSpPr>
              <p:cNvPr id="4" name="Rectangle 8">
                <a:extLst>
                  <a:ext uri="{FF2B5EF4-FFF2-40B4-BE49-F238E27FC236}">
                    <a16:creationId xmlns:a16="http://schemas.microsoft.com/office/drawing/2014/main" id="{1945800D-36F7-21CD-6524-852C118528E7}"/>
                  </a:ext>
                </a:extLst>
              </p:cNvPr>
              <p:cNvSpPr>
                <a:spLocks noChangeArrowheads="1"/>
              </p:cNvSpPr>
              <p:nvPr/>
            </p:nvSpPr>
            <p:spPr bwMode="auto">
              <a:xfrm>
                <a:off x="1579563" y="3200400"/>
                <a:ext cx="457200"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 name="Oval 9">
                <a:extLst>
                  <a:ext uri="{FF2B5EF4-FFF2-40B4-BE49-F238E27FC236}">
                    <a16:creationId xmlns:a16="http://schemas.microsoft.com/office/drawing/2014/main" id="{434DA492-B999-CA3A-B108-8DE6307A94BA}"/>
                  </a:ext>
                </a:extLst>
              </p:cNvPr>
              <p:cNvSpPr>
                <a:spLocks noChangeArrowheads="1"/>
              </p:cNvSpPr>
              <p:nvPr/>
            </p:nvSpPr>
            <p:spPr bwMode="auto">
              <a:xfrm>
                <a:off x="1579563" y="2667000"/>
                <a:ext cx="457200"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 name="Rectangle 10">
                <a:extLst>
                  <a:ext uri="{FF2B5EF4-FFF2-40B4-BE49-F238E27FC236}">
                    <a16:creationId xmlns:a16="http://schemas.microsoft.com/office/drawing/2014/main" id="{8F1A35E9-9FDC-070F-1A6C-E587FAE5C0F2}"/>
                  </a:ext>
                </a:extLst>
              </p:cNvPr>
              <p:cNvSpPr>
                <a:spLocks noChangeArrowheads="1"/>
              </p:cNvSpPr>
              <p:nvPr/>
            </p:nvSpPr>
            <p:spPr bwMode="auto">
              <a:xfrm>
                <a:off x="1806575"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 name="Rectangle 13">
                <a:extLst>
                  <a:ext uri="{FF2B5EF4-FFF2-40B4-BE49-F238E27FC236}">
                    <a16:creationId xmlns:a16="http://schemas.microsoft.com/office/drawing/2014/main" id="{6ED033DB-2AB9-A545-110B-44C846F04C86}"/>
                  </a:ext>
                </a:extLst>
              </p:cNvPr>
              <p:cNvSpPr>
                <a:spLocks noChangeArrowheads="1"/>
              </p:cNvSpPr>
              <p:nvPr/>
            </p:nvSpPr>
            <p:spPr bwMode="auto">
              <a:xfrm>
                <a:off x="6454775" y="4038600"/>
                <a:ext cx="1143000" cy="76200"/>
              </a:xfrm>
              <a:prstGeom prst="rect">
                <a:avLst/>
              </a:prstGeom>
              <a:solidFill>
                <a:srgbClr val="CC99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 name="Rectangle 14">
                <a:extLst>
                  <a:ext uri="{FF2B5EF4-FFF2-40B4-BE49-F238E27FC236}">
                    <a16:creationId xmlns:a16="http://schemas.microsoft.com/office/drawing/2014/main" id="{7626F286-6DB7-2E67-D9D2-7447AA85D165}"/>
                  </a:ext>
                </a:extLst>
              </p:cNvPr>
              <p:cNvSpPr>
                <a:spLocks noChangeArrowheads="1"/>
              </p:cNvSpPr>
              <p:nvPr/>
            </p:nvSpPr>
            <p:spPr bwMode="auto">
              <a:xfrm>
                <a:off x="6454775" y="3733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9" name="Rectangle 15">
                <a:extLst>
                  <a:ext uri="{FF2B5EF4-FFF2-40B4-BE49-F238E27FC236}">
                    <a16:creationId xmlns:a16="http://schemas.microsoft.com/office/drawing/2014/main" id="{851499CE-5A39-CBDC-A66D-B5D9213D0861}"/>
                  </a:ext>
                </a:extLst>
              </p:cNvPr>
              <p:cNvSpPr>
                <a:spLocks noChangeArrowheads="1"/>
              </p:cNvSpPr>
              <p:nvPr/>
            </p:nvSpPr>
            <p:spPr bwMode="auto">
              <a:xfrm>
                <a:off x="6835775" y="3733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0" name="Rectangle 16">
                <a:extLst>
                  <a:ext uri="{FF2B5EF4-FFF2-40B4-BE49-F238E27FC236}">
                    <a16:creationId xmlns:a16="http://schemas.microsoft.com/office/drawing/2014/main" id="{839CA9F8-C5D6-9050-3B72-ADA3FF072134}"/>
                  </a:ext>
                </a:extLst>
              </p:cNvPr>
              <p:cNvSpPr>
                <a:spLocks noChangeArrowheads="1"/>
              </p:cNvSpPr>
              <p:nvPr/>
            </p:nvSpPr>
            <p:spPr bwMode="auto">
              <a:xfrm>
                <a:off x="7216775" y="3733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1" name="Rectangle 17">
                <a:extLst>
                  <a:ext uri="{FF2B5EF4-FFF2-40B4-BE49-F238E27FC236}">
                    <a16:creationId xmlns:a16="http://schemas.microsoft.com/office/drawing/2014/main" id="{B79A5AB7-E4CB-4ECF-6A37-079474D150EE}"/>
                  </a:ext>
                </a:extLst>
              </p:cNvPr>
              <p:cNvSpPr>
                <a:spLocks noChangeArrowheads="1"/>
              </p:cNvSpPr>
              <p:nvPr/>
            </p:nvSpPr>
            <p:spPr bwMode="auto">
              <a:xfrm>
                <a:off x="6454775" y="3429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8">
                <a:extLst>
                  <a:ext uri="{FF2B5EF4-FFF2-40B4-BE49-F238E27FC236}">
                    <a16:creationId xmlns:a16="http://schemas.microsoft.com/office/drawing/2014/main" id="{8B09D659-05BB-09BF-583B-8D86CB9562E6}"/>
                  </a:ext>
                </a:extLst>
              </p:cNvPr>
              <p:cNvSpPr>
                <a:spLocks noChangeArrowheads="1"/>
              </p:cNvSpPr>
              <p:nvPr/>
            </p:nvSpPr>
            <p:spPr bwMode="auto">
              <a:xfrm>
                <a:off x="6835775" y="3429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Rectangle 19">
                <a:extLst>
                  <a:ext uri="{FF2B5EF4-FFF2-40B4-BE49-F238E27FC236}">
                    <a16:creationId xmlns:a16="http://schemas.microsoft.com/office/drawing/2014/main" id="{59BC1C49-02D3-1B49-79CB-E21F9E9D99F0}"/>
                  </a:ext>
                </a:extLst>
              </p:cNvPr>
              <p:cNvSpPr>
                <a:spLocks noChangeArrowheads="1"/>
              </p:cNvSpPr>
              <p:nvPr/>
            </p:nvSpPr>
            <p:spPr bwMode="auto">
              <a:xfrm>
                <a:off x="7216775" y="3429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4" name="Rectangle 20">
                <a:extLst>
                  <a:ext uri="{FF2B5EF4-FFF2-40B4-BE49-F238E27FC236}">
                    <a16:creationId xmlns:a16="http://schemas.microsoft.com/office/drawing/2014/main" id="{9202B75B-FB06-D0D4-5439-6C316D14BB2A}"/>
                  </a:ext>
                </a:extLst>
              </p:cNvPr>
              <p:cNvSpPr>
                <a:spLocks noChangeArrowheads="1"/>
              </p:cNvSpPr>
              <p:nvPr/>
            </p:nvSpPr>
            <p:spPr bwMode="auto">
              <a:xfrm>
                <a:off x="6454775"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5" name="Rectangle 21">
                <a:extLst>
                  <a:ext uri="{FF2B5EF4-FFF2-40B4-BE49-F238E27FC236}">
                    <a16:creationId xmlns:a16="http://schemas.microsoft.com/office/drawing/2014/main" id="{20F43CA6-5816-63AD-7655-7BFD4D1AFD1A}"/>
                  </a:ext>
                </a:extLst>
              </p:cNvPr>
              <p:cNvSpPr>
                <a:spLocks noChangeArrowheads="1"/>
              </p:cNvSpPr>
              <p:nvPr/>
            </p:nvSpPr>
            <p:spPr bwMode="auto">
              <a:xfrm>
                <a:off x="6835775"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6" name="Rectangle 22">
                <a:extLst>
                  <a:ext uri="{FF2B5EF4-FFF2-40B4-BE49-F238E27FC236}">
                    <a16:creationId xmlns:a16="http://schemas.microsoft.com/office/drawing/2014/main" id="{F8A4692C-6039-6BE9-964F-92A20A7FA63B}"/>
                  </a:ext>
                </a:extLst>
              </p:cNvPr>
              <p:cNvSpPr>
                <a:spLocks noChangeArrowheads="1"/>
              </p:cNvSpPr>
              <p:nvPr/>
            </p:nvSpPr>
            <p:spPr bwMode="auto">
              <a:xfrm>
                <a:off x="7216775"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7" name="Rectangle 23">
                <a:extLst>
                  <a:ext uri="{FF2B5EF4-FFF2-40B4-BE49-F238E27FC236}">
                    <a16:creationId xmlns:a16="http://schemas.microsoft.com/office/drawing/2014/main" id="{B6B62093-AFBE-A2A9-8036-D3FFFB449049}"/>
                  </a:ext>
                </a:extLst>
              </p:cNvPr>
              <p:cNvSpPr>
                <a:spLocks noChangeArrowheads="1"/>
              </p:cNvSpPr>
              <p:nvPr/>
            </p:nvSpPr>
            <p:spPr bwMode="auto">
              <a:xfrm>
                <a:off x="6454775" y="4114800"/>
                <a:ext cx="230188"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8" name="Rectangle 24">
                <a:extLst>
                  <a:ext uri="{FF2B5EF4-FFF2-40B4-BE49-F238E27FC236}">
                    <a16:creationId xmlns:a16="http://schemas.microsoft.com/office/drawing/2014/main" id="{1040B4FE-628E-00CC-C900-46D5DE080D27}"/>
                  </a:ext>
                </a:extLst>
              </p:cNvPr>
              <p:cNvSpPr>
                <a:spLocks noChangeArrowheads="1"/>
              </p:cNvSpPr>
              <p:nvPr/>
            </p:nvSpPr>
            <p:spPr bwMode="auto">
              <a:xfrm>
                <a:off x="7370763" y="4114800"/>
                <a:ext cx="227012"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9" name="Rectangle 25">
                <a:extLst>
                  <a:ext uri="{FF2B5EF4-FFF2-40B4-BE49-F238E27FC236}">
                    <a16:creationId xmlns:a16="http://schemas.microsoft.com/office/drawing/2014/main" id="{5D818340-71A7-7E99-6475-2132CE604F0F}"/>
                  </a:ext>
                </a:extLst>
              </p:cNvPr>
              <p:cNvSpPr>
                <a:spLocks noChangeArrowheads="1"/>
              </p:cNvSpPr>
              <p:nvPr/>
            </p:nvSpPr>
            <p:spPr bwMode="auto">
              <a:xfrm>
                <a:off x="2568575" y="3200400"/>
                <a:ext cx="457200"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0" name="Oval 26">
                <a:extLst>
                  <a:ext uri="{FF2B5EF4-FFF2-40B4-BE49-F238E27FC236}">
                    <a16:creationId xmlns:a16="http://schemas.microsoft.com/office/drawing/2014/main" id="{AE3720D9-4E7D-35DB-6863-481127BDAB93}"/>
                  </a:ext>
                </a:extLst>
              </p:cNvPr>
              <p:cNvSpPr>
                <a:spLocks noChangeArrowheads="1"/>
              </p:cNvSpPr>
              <p:nvPr/>
            </p:nvSpPr>
            <p:spPr bwMode="auto">
              <a:xfrm>
                <a:off x="2568575" y="2667000"/>
                <a:ext cx="457200"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1" name="Rectangle 27">
                <a:extLst>
                  <a:ext uri="{FF2B5EF4-FFF2-40B4-BE49-F238E27FC236}">
                    <a16:creationId xmlns:a16="http://schemas.microsoft.com/office/drawing/2014/main" id="{C2E996D4-55BA-4522-0057-6B1E0ED188AE}"/>
                  </a:ext>
                </a:extLst>
              </p:cNvPr>
              <p:cNvSpPr>
                <a:spLocks noChangeArrowheads="1"/>
              </p:cNvSpPr>
              <p:nvPr/>
            </p:nvSpPr>
            <p:spPr bwMode="auto">
              <a:xfrm>
                <a:off x="2798763"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2" name="Rectangle 28">
                <a:extLst>
                  <a:ext uri="{FF2B5EF4-FFF2-40B4-BE49-F238E27FC236}">
                    <a16:creationId xmlns:a16="http://schemas.microsoft.com/office/drawing/2014/main" id="{F88B8517-BD4D-BDF2-3CDA-780197C578DD}"/>
                  </a:ext>
                </a:extLst>
              </p:cNvPr>
              <p:cNvSpPr>
                <a:spLocks noChangeArrowheads="1"/>
              </p:cNvSpPr>
              <p:nvPr/>
            </p:nvSpPr>
            <p:spPr bwMode="auto">
              <a:xfrm>
                <a:off x="3560763" y="3200400"/>
                <a:ext cx="457200"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3" name="Oval 29">
                <a:extLst>
                  <a:ext uri="{FF2B5EF4-FFF2-40B4-BE49-F238E27FC236}">
                    <a16:creationId xmlns:a16="http://schemas.microsoft.com/office/drawing/2014/main" id="{B85563F1-CD31-CDC4-A2EF-EB00C4860ED1}"/>
                  </a:ext>
                </a:extLst>
              </p:cNvPr>
              <p:cNvSpPr>
                <a:spLocks noChangeArrowheads="1"/>
              </p:cNvSpPr>
              <p:nvPr/>
            </p:nvSpPr>
            <p:spPr bwMode="auto">
              <a:xfrm>
                <a:off x="3560763" y="2667000"/>
                <a:ext cx="457200"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4" name="Rectangle 30">
                <a:extLst>
                  <a:ext uri="{FF2B5EF4-FFF2-40B4-BE49-F238E27FC236}">
                    <a16:creationId xmlns:a16="http://schemas.microsoft.com/office/drawing/2014/main" id="{168DD074-1DCE-C830-DBC8-2B0F37273913}"/>
                  </a:ext>
                </a:extLst>
              </p:cNvPr>
              <p:cNvSpPr>
                <a:spLocks noChangeArrowheads="1"/>
              </p:cNvSpPr>
              <p:nvPr/>
            </p:nvSpPr>
            <p:spPr bwMode="auto">
              <a:xfrm>
                <a:off x="3787775"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5" name="Rectangle 31">
                <a:extLst>
                  <a:ext uri="{FF2B5EF4-FFF2-40B4-BE49-F238E27FC236}">
                    <a16:creationId xmlns:a16="http://schemas.microsoft.com/office/drawing/2014/main" id="{1179850B-E2E7-15CE-E7E8-E86949B8F259}"/>
                  </a:ext>
                </a:extLst>
              </p:cNvPr>
              <p:cNvSpPr>
                <a:spLocks noChangeArrowheads="1"/>
              </p:cNvSpPr>
              <p:nvPr/>
            </p:nvSpPr>
            <p:spPr bwMode="auto">
              <a:xfrm>
                <a:off x="4549775" y="3200400"/>
                <a:ext cx="458788"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6" name="Oval 32">
                <a:extLst>
                  <a:ext uri="{FF2B5EF4-FFF2-40B4-BE49-F238E27FC236}">
                    <a16:creationId xmlns:a16="http://schemas.microsoft.com/office/drawing/2014/main" id="{15461D9C-6996-080F-F174-9586F021E0D2}"/>
                  </a:ext>
                </a:extLst>
              </p:cNvPr>
              <p:cNvSpPr>
                <a:spLocks noChangeArrowheads="1"/>
              </p:cNvSpPr>
              <p:nvPr/>
            </p:nvSpPr>
            <p:spPr bwMode="auto">
              <a:xfrm>
                <a:off x="4549775" y="2667000"/>
                <a:ext cx="458788"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7" name="Rectangle 33">
                <a:extLst>
                  <a:ext uri="{FF2B5EF4-FFF2-40B4-BE49-F238E27FC236}">
                    <a16:creationId xmlns:a16="http://schemas.microsoft.com/office/drawing/2014/main" id="{452055AB-115A-A05C-D459-827808F96F41}"/>
                  </a:ext>
                </a:extLst>
              </p:cNvPr>
              <p:cNvSpPr>
                <a:spLocks noChangeArrowheads="1"/>
              </p:cNvSpPr>
              <p:nvPr/>
            </p:nvSpPr>
            <p:spPr bwMode="auto">
              <a:xfrm>
                <a:off x="4779963"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8" name="Rectangle 34">
                <a:extLst>
                  <a:ext uri="{FF2B5EF4-FFF2-40B4-BE49-F238E27FC236}">
                    <a16:creationId xmlns:a16="http://schemas.microsoft.com/office/drawing/2014/main" id="{EBCDD382-FDDE-30D6-4CAE-9F78A07EACE4}"/>
                  </a:ext>
                </a:extLst>
              </p:cNvPr>
              <p:cNvSpPr>
                <a:spLocks noChangeArrowheads="1"/>
              </p:cNvSpPr>
              <p:nvPr/>
            </p:nvSpPr>
            <p:spPr bwMode="auto">
              <a:xfrm>
                <a:off x="5541963" y="3200400"/>
                <a:ext cx="455612"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9" name="Oval 35">
                <a:extLst>
                  <a:ext uri="{FF2B5EF4-FFF2-40B4-BE49-F238E27FC236}">
                    <a16:creationId xmlns:a16="http://schemas.microsoft.com/office/drawing/2014/main" id="{4ABAC500-2641-EB3B-B4C8-2B8A4642378A}"/>
                  </a:ext>
                </a:extLst>
              </p:cNvPr>
              <p:cNvSpPr>
                <a:spLocks noChangeArrowheads="1"/>
              </p:cNvSpPr>
              <p:nvPr/>
            </p:nvSpPr>
            <p:spPr bwMode="auto">
              <a:xfrm>
                <a:off x="5541963" y="2667000"/>
                <a:ext cx="455612"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0" name="Rectangle 36">
                <a:extLst>
                  <a:ext uri="{FF2B5EF4-FFF2-40B4-BE49-F238E27FC236}">
                    <a16:creationId xmlns:a16="http://schemas.microsoft.com/office/drawing/2014/main" id="{C9EDD6AE-C75B-7FC1-6CD1-28D69AA85A04}"/>
                  </a:ext>
                </a:extLst>
              </p:cNvPr>
              <p:cNvSpPr>
                <a:spLocks noChangeArrowheads="1"/>
              </p:cNvSpPr>
              <p:nvPr/>
            </p:nvSpPr>
            <p:spPr bwMode="auto">
              <a:xfrm>
                <a:off x="5770563"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1" name="AutoShape 37">
                <a:extLst>
                  <a:ext uri="{FF2B5EF4-FFF2-40B4-BE49-F238E27FC236}">
                    <a16:creationId xmlns:a16="http://schemas.microsoft.com/office/drawing/2014/main" id="{3794F2CD-2623-439F-DFEC-DB500EAAB5A0}"/>
                  </a:ext>
                </a:extLst>
              </p:cNvPr>
              <p:cNvSpPr>
                <a:spLocks noChangeArrowheads="1"/>
              </p:cNvSpPr>
              <p:nvPr/>
            </p:nvSpPr>
            <p:spPr bwMode="auto">
              <a:xfrm>
                <a:off x="2187575" y="2895600"/>
                <a:ext cx="687388" cy="200025"/>
              </a:xfrm>
              <a:prstGeom prst="curvedDownArrow">
                <a:avLst>
                  <a:gd name="adj1" fmla="val 68730"/>
                  <a:gd name="adj2" fmla="val 137460"/>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2" name="AutoShape 38">
                <a:extLst>
                  <a:ext uri="{FF2B5EF4-FFF2-40B4-BE49-F238E27FC236}">
                    <a16:creationId xmlns:a16="http://schemas.microsoft.com/office/drawing/2014/main" id="{A6DFCDDE-F086-4D03-A292-C5FBAB2B4CFE}"/>
                  </a:ext>
                </a:extLst>
              </p:cNvPr>
              <p:cNvSpPr>
                <a:spLocks noChangeArrowheads="1"/>
              </p:cNvSpPr>
              <p:nvPr/>
            </p:nvSpPr>
            <p:spPr bwMode="auto">
              <a:xfrm>
                <a:off x="3179763" y="28956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3" name="AutoShape 39">
                <a:extLst>
                  <a:ext uri="{FF2B5EF4-FFF2-40B4-BE49-F238E27FC236}">
                    <a16:creationId xmlns:a16="http://schemas.microsoft.com/office/drawing/2014/main" id="{FE319955-32D6-5BEC-A736-ADF943F67516}"/>
                  </a:ext>
                </a:extLst>
              </p:cNvPr>
              <p:cNvSpPr>
                <a:spLocks noChangeArrowheads="1"/>
              </p:cNvSpPr>
              <p:nvPr/>
            </p:nvSpPr>
            <p:spPr bwMode="auto">
              <a:xfrm>
                <a:off x="4168775" y="28956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4" name="AutoShape 40">
                <a:extLst>
                  <a:ext uri="{FF2B5EF4-FFF2-40B4-BE49-F238E27FC236}">
                    <a16:creationId xmlns:a16="http://schemas.microsoft.com/office/drawing/2014/main" id="{0941556B-C5FC-BF9D-24AD-EAD15B59CD25}"/>
                  </a:ext>
                </a:extLst>
              </p:cNvPr>
              <p:cNvSpPr>
                <a:spLocks noChangeArrowheads="1"/>
              </p:cNvSpPr>
              <p:nvPr/>
            </p:nvSpPr>
            <p:spPr bwMode="auto">
              <a:xfrm>
                <a:off x="5160963" y="28956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5" name="AutoShape 41">
                <a:extLst>
                  <a:ext uri="{FF2B5EF4-FFF2-40B4-BE49-F238E27FC236}">
                    <a16:creationId xmlns:a16="http://schemas.microsoft.com/office/drawing/2014/main" id="{631478CB-B352-41DD-061F-138A6605AC15}"/>
                  </a:ext>
                </a:extLst>
              </p:cNvPr>
              <p:cNvSpPr>
                <a:spLocks noChangeArrowheads="1"/>
              </p:cNvSpPr>
              <p:nvPr/>
            </p:nvSpPr>
            <p:spPr bwMode="auto">
              <a:xfrm>
                <a:off x="6227763" y="28956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6" name="Rectangle 42">
                <a:extLst>
                  <a:ext uri="{FF2B5EF4-FFF2-40B4-BE49-F238E27FC236}">
                    <a16:creationId xmlns:a16="http://schemas.microsoft.com/office/drawing/2014/main" id="{4E9E0045-B8D5-ECFB-BDD3-9F2CAB695086}"/>
                  </a:ext>
                </a:extLst>
              </p:cNvPr>
              <p:cNvSpPr>
                <a:spLocks noChangeArrowheads="1"/>
              </p:cNvSpPr>
              <p:nvPr/>
            </p:nvSpPr>
            <p:spPr bwMode="auto">
              <a:xfrm>
                <a:off x="1655763" y="3429000"/>
                <a:ext cx="1370012"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7" name="Rectangle 43">
                <a:extLst>
                  <a:ext uri="{FF2B5EF4-FFF2-40B4-BE49-F238E27FC236}">
                    <a16:creationId xmlns:a16="http://schemas.microsoft.com/office/drawing/2014/main" id="{1462FDBA-DFFA-53B2-B75F-4B32BDB0C42A}"/>
                  </a:ext>
                </a:extLst>
              </p:cNvPr>
              <p:cNvSpPr>
                <a:spLocks noChangeArrowheads="1"/>
              </p:cNvSpPr>
              <p:nvPr/>
            </p:nvSpPr>
            <p:spPr bwMode="auto">
              <a:xfrm>
                <a:off x="1731963" y="3505200"/>
                <a:ext cx="74612" cy="457200"/>
              </a:xfrm>
              <a:prstGeom prst="rect">
                <a:avLst/>
              </a:prstGeom>
              <a:solidFill>
                <a:srgbClr val="006699"/>
              </a:solidFill>
              <a:ln w="2857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8" name="Rectangle 44">
                <a:extLst>
                  <a:ext uri="{FF2B5EF4-FFF2-40B4-BE49-F238E27FC236}">
                    <a16:creationId xmlns:a16="http://schemas.microsoft.com/office/drawing/2014/main" id="{00424AF7-00BF-8FFC-196D-63E3FEA69A75}"/>
                  </a:ext>
                </a:extLst>
              </p:cNvPr>
              <p:cNvSpPr>
                <a:spLocks noChangeArrowheads="1"/>
              </p:cNvSpPr>
              <p:nvPr/>
            </p:nvSpPr>
            <p:spPr bwMode="auto">
              <a:xfrm>
                <a:off x="2874963" y="3505200"/>
                <a:ext cx="74612"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9" name="Rectangle 45">
                <a:extLst>
                  <a:ext uri="{FF2B5EF4-FFF2-40B4-BE49-F238E27FC236}">
                    <a16:creationId xmlns:a16="http://schemas.microsoft.com/office/drawing/2014/main" id="{0E50EE2C-12EB-F9EC-9139-F79E8FFC8DB2}"/>
                  </a:ext>
                </a:extLst>
              </p:cNvPr>
              <p:cNvSpPr>
                <a:spLocks noChangeArrowheads="1"/>
              </p:cNvSpPr>
              <p:nvPr/>
            </p:nvSpPr>
            <p:spPr bwMode="auto">
              <a:xfrm>
                <a:off x="3103563" y="3429000"/>
                <a:ext cx="1370012"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0" name="Rectangle 46">
                <a:extLst>
                  <a:ext uri="{FF2B5EF4-FFF2-40B4-BE49-F238E27FC236}">
                    <a16:creationId xmlns:a16="http://schemas.microsoft.com/office/drawing/2014/main" id="{730A9610-56D8-0EB6-92CD-C3F51C1154D7}"/>
                  </a:ext>
                </a:extLst>
              </p:cNvPr>
              <p:cNvSpPr>
                <a:spLocks noChangeArrowheads="1"/>
              </p:cNvSpPr>
              <p:nvPr/>
            </p:nvSpPr>
            <p:spPr bwMode="auto">
              <a:xfrm>
                <a:off x="3179763" y="35052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1" name="Rectangle 47">
                <a:extLst>
                  <a:ext uri="{FF2B5EF4-FFF2-40B4-BE49-F238E27FC236}">
                    <a16:creationId xmlns:a16="http://schemas.microsoft.com/office/drawing/2014/main" id="{D058DC14-7B88-22B2-13E7-4A2427C470A7}"/>
                  </a:ext>
                </a:extLst>
              </p:cNvPr>
              <p:cNvSpPr>
                <a:spLocks noChangeArrowheads="1"/>
              </p:cNvSpPr>
              <p:nvPr/>
            </p:nvSpPr>
            <p:spPr bwMode="auto">
              <a:xfrm>
                <a:off x="4322763" y="35052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2" name="Rectangle 48">
                <a:extLst>
                  <a:ext uri="{FF2B5EF4-FFF2-40B4-BE49-F238E27FC236}">
                    <a16:creationId xmlns:a16="http://schemas.microsoft.com/office/drawing/2014/main" id="{25AC7703-E57D-EF8F-FBE4-0E1B67235CC7}"/>
                  </a:ext>
                </a:extLst>
              </p:cNvPr>
              <p:cNvSpPr>
                <a:spLocks noChangeArrowheads="1"/>
              </p:cNvSpPr>
              <p:nvPr/>
            </p:nvSpPr>
            <p:spPr bwMode="auto">
              <a:xfrm>
                <a:off x="4627563" y="3429000"/>
                <a:ext cx="1370012"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3" name="Rectangle 49">
                <a:extLst>
                  <a:ext uri="{FF2B5EF4-FFF2-40B4-BE49-F238E27FC236}">
                    <a16:creationId xmlns:a16="http://schemas.microsoft.com/office/drawing/2014/main" id="{99334711-01A3-0E0E-BD90-696A1580C629}"/>
                  </a:ext>
                </a:extLst>
              </p:cNvPr>
              <p:cNvSpPr>
                <a:spLocks noChangeArrowheads="1"/>
              </p:cNvSpPr>
              <p:nvPr/>
            </p:nvSpPr>
            <p:spPr bwMode="auto">
              <a:xfrm>
                <a:off x="4703763" y="35052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4" name="Rectangle 50">
                <a:extLst>
                  <a:ext uri="{FF2B5EF4-FFF2-40B4-BE49-F238E27FC236}">
                    <a16:creationId xmlns:a16="http://schemas.microsoft.com/office/drawing/2014/main" id="{D90BAC6D-89F7-5DB5-F2AE-08E810912C3B}"/>
                  </a:ext>
                </a:extLst>
              </p:cNvPr>
              <p:cNvSpPr>
                <a:spLocks noChangeArrowheads="1"/>
              </p:cNvSpPr>
              <p:nvPr/>
            </p:nvSpPr>
            <p:spPr bwMode="auto">
              <a:xfrm>
                <a:off x="5846763" y="35052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5" name="Rectangle 51">
                <a:extLst>
                  <a:ext uri="{FF2B5EF4-FFF2-40B4-BE49-F238E27FC236}">
                    <a16:creationId xmlns:a16="http://schemas.microsoft.com/office/drawing/2014/main" id="{73F4E7CD-EDD4-5312-6B6F-C2D2CCD04BD7}"/>
                  </a:ext>
                </a:extLst>
              </p:cNvPr>
              <p:cNvSpPr>
                <a:spLocks noChangeArrowheads="1"/>
              </p:cNvSpPr>
              <p:nvPr/>
            </p:nvSpPr>
            <p:spPr bwMode="auto">
              <a:xfrm>
                <a:off x="7675563" y="4038600"/>
                <a:ext cx="1143000" cy="76200"/>
              </a:xfrm>
              <a:prstGeom prst="rect">
                <a:avLst/>
              </a:prstGeom>
              <a:solidFill>
                <a:srgbClr val="CC99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6" name="Rectangle 52">
                <a:extLst>
                  <a:ext uri="{FF2B5EF4-FFF2-40B4-BE49-F238E27FC236}">
                    <a16:creationId xmlns:a16="http://schemas.microsoft.com/office/drawing/2014/main" id="{9312C028-0CB0-5EA1-F9FF-D5C8FFC2EEB6}"/>
                  </a:ext>
                </a:extLst>
              </p:cNvPr>
              <p:cNvSpPr>
                <a:spLocks noChangeArrowheads="1"/>
              </p:cNvSpPr>
              <p:nvPr/>
            </p:nvSpPr>
            <p:spPr bwMode="auto">
              <a:xfrm>
                <a:off x="7675563" y="3733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7" name="Rectangle 53">
                <a:extLst>
                  <a:ext uri="{FF2B5EF4-FFF2-40B4-BE49-F238E27FC236}">
                    <a16:creationId xmlns:a16="http://schemas.microsoft.com/office/drawing/2014/main" id="{E3B9EF91-0E46-4C19-44DF-0F18BB1B0DD2}"/>
                  </a:ext>
                </a:extLst>
              </p:cNvPr>
              <p:cNvSpPr>
                <a:spLocks noChangeArrowheads="1"/>
              </p:cNvSpPr>
              <p:nvPr/>
            </p:nvSpPr>
            <p:spPr bwMode="auto">
              <a:xfrm>
                <a:off x="8056563" y="3733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8" name="Rectangle 54">
                <a:extLst>
                  <a:ext uri="{FF2B5EF4-FFF2-40B4-BE49-F238E27FC236}">
                    <a16:creationId xmlns:a16="http://schemas.microsoft.com/office/drawing/2014/main" id="{8D76906E-B80E-4DD2-527A-86BE3F8B8781}"/>
                  </a:ext>
                </a:extLst>
              </p:cNvPr>
              <p:cNvSpPr>
                <a:spLocks noChangeArrowheads="1"/>
              </p:cNvSpPr>
              <p:nvPr/>
            </p:nvSpPr>
            <p:spPr bwMode="auto">
              <a:xfrm>
                <a:off x="8437563" y="3733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9" name="Rectangle 55">
                <a:extLst>
                  <a:ext uri="{FF2B5EF4-FFF2-40B4-BE49-F238E27FC236}">
                    <a16:creationId xmlns:a16="http://schemas.microsoft.com/office/drawing/2014/main" id="{0388CD23-3E06-9442-1972-3F9E0856A713}"/>
                  </a:ext>
                </a:extLst>
              </p:cNvPr>
              <p:cNvSpPr>
                <a:spLocks noChangeArrowheads="1"/>
              </p:cNvSpPr>
              <p:nvPr/>
            </p:nvSpPr>
            <p:spPr bwMode="auto">
              <a:xfrm>
                <a:off x="7675563" y="3429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0" name="Rectangle 56">
                <a:extLst>
                  <a:ext uri="{FF2B5EF4-FFF2-40B4-BE49-F238E27FC236}">
                    <a16:creationId xmlns:a16="http://schemas.microsoft.com/office/drawing/2014/main" id="{FBC5C59D-FED8-8A81-E1A0-23DDA72B62F1}"/>
                  </a:ext>
                </a:extLst>
              </p:cNvPr>
              <p:cNvSpPr>
                <a:spLocks noChangeArrowheads="1"/>
              </p:cNvSpPr>
              <p:nvPr/>
            </p:nvSpPr>
            <p:spPr bwMode="auto">
              <a:xfrm>
                <a:off x="8056563" y="3429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1" name="Rectangle 57">
                <a:extLst>
                  <a:ext uri="{FF2B5EF4-FFF2-40B4-BE49-F238E27FC236}">
                    <a16:creationId xmlns:a16="http://schemas.microsoft.com/office/drawing/2014/main" id="{D7C0B833-D10D-477E-414E-CDE3F5DEB50B}"/>
                  </a:ext>
                </a:extLst>
              </p:cNvPr>
              <p:cNvSpPr>
                <a:spLocks noChangeArrowheads="1"/>
              </p:cNvSpPr>
              <p:nvPr/>
            </p:nvSpPr>
            <p:spPr bwMode="auto">
              <a:xfrm>
                <a:off x="8437563" y="34290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2" name="Rectangle 58">
                <a:extLst>
                  <a:ext uri="{FF2B5EF4-FFF2-40B4-BE49-F238E27FC236}">
                    <a16:creationId xmlns:a16="http://schemas.microsoft.com/office/drawing/2014/main" id="{3009D2DF-464F-30AE-1ED6-FB1DA1206A13}"/>
                  </a:ext>
                </a:extLst>
              </p:cNvPr>
              <p:cNvSpPr>
                <a:spLocks noChangeArrowheads="1"/>
              </p:cNvSpPr>
              <p:nvPr/>
            </p:nvSpPr>
            <p:spPr bwMode="auto">
              <a:xfrm>
                <a:off x="7675563"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3" name="Rectangle 59">
                <a:extLst>
                  <a:ext uri="{FF2B5EF4-FFF2-40B4-BE49-F238E27FC236}">
                    <a16:creationId xmlns:a16="http://schemas.microsoft.com/office/drawing/2014/main" id="{ED0228F5-197E-B9DD-C391-3A4378D029DE}"/>
                  </a:ext>
                </a:extLst>
              </p:cNvPr>
              <p:cNvSpPr>
                <a:spLocks noChangeArrowheads="1"/>
              </p:cNvSpPr>
              <p:nvPr/>
            </p:nvSpPr>
            <p:spPr bwMode="auto">
              <a:xfrm>
                <a:off x="8056563"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4" name="Rectangle 60">
                <a:extLst>
                  <a:ext uri="{FF2B5EF4-FFF2-40B4-BE49-F238E27FC236}">
                    <a16:creationId xmlns:a16="http://schemas.microsoft.com/office/drawing/2014/main" id="{675E0A09-BC5E-4DB5-555A-FA2A47CABF5F}"/>
                  </a:ext>
                </a:extLst>
              </p:cNvPr>
              <p:cNvSpPr>
                <a:spLocks noChangeArrowheads="1"/>
              </p:cNvSpPr>
              <p:nvPr/>
            </p:nvSpPr>
            <p:spPr bwMode="auto">
              <a:xfrm>
                <a:off x="8437563" y="31242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5" name="Rectangle 61">
                <a:extLst>
                  <a:ext uri="{FF2B5EF4-FFF2-40B4-BE49-F238E27FC236}">
                    <a16:creationId xmlns:a16="http://schemas.microsoft.com/office/drawing/2014/main" id="{604BE937-DD9C-75BE-7B00-F4333CFAD48A}"/>
                  </a:ext>
                </a:extLst>
              </p:cNvPr>
              <p:cNvSpPr>
                <a:spLocks noChangeArrowheads="1"/>
              </p:cNvSpPr>
              <p:nvPr/>
            </p:nvSpPr>
            <p:spPr bwMode="auto">
              <a:xfrm>
                <a:off x="7675563" y="4114800"/>
                <a:ext cx="227012"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6" name="Rectangle 62">
                <a:extLst>
                  <a:ext uri="{FF2B5EF4-FFF2-40B4-BE49-F238E27FC236}">
                    <a16:creationId xmlns:a16="http://schemas.microsoft.com/office/drawing/2014/main" id="{DC52B6E9-F2CE-182B-C789-82773CFCC9F4}"/>
                  </a:ext>
                </a:extLst>
              </p:cNvPr>
              <p:cNvSpPr>
                <a:spLocks noChangeArrowheads="1"/>
              </p:cNvSpPr>
              <p:nvPr/>
            </p:nvSpPr>
            <p:spPr bwMode="auto">
              <a:xfrm>
                <a:off x="8589963" y="4114800"/>
                <a:ext cx="228600"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7" name="Text Box 64">
                <a:extLst>
                  <a:ext uri="{FF2B5EF4-FFF2-40B4-BE49-F238E27FC236}">
                    <a16:creationId xmlns:a16="http://schemas.microsoft.com/office/drawing/2014/main" id="{1AFED6A9-B60C-287C-5015-1AAC29C2C0E5}"/>
                  </a:ext>
                </a:extLst>
              </p:cNvPr>
              <p:cNvSpPr txBox="1">
                <a:spLocks noChangeArrowheads="1"/>
              </p:cNvSpPr>
              <p:nvPr/>
            </p:nvSpPr>
            <p:spPr bwMode="auto">
              <a:xfrm>
                <a:off x="969963" y="4191000"/>
                <a:ext cx="548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2000">
                    <a:solidFill>
                      <a:prstClr val="black"/>
                    </a:solidFill>
                    <a:latin typeface="Proxima Nova Alt Rg" panose="02000506030000020004" pitchFamily="50" charset="0"/>
                  </a:rPr>
                  <a:t>Operator 1             Operator 3            Operator 5</a:t>
                </a:r>
              </a:p>
              <a:p>
                <a:pPr defTabSz="457200" fontAlgn="base">
                  <a:spcBef>
                    <a:spcPct val="0"/>
                  </a:spcBef>
                  <a:spcAft>
                    <a:spcPct val="0"/>
                  </a:spcAft>
                </a:pPr>
                <a:r>
                  <a:rPr lang="en-US" altLang="en-US" sz="2000">
                    <a:solidFill>
                      <a:prstClr val="black"/>
                    </a:solidFill>
                    <a:latin typeface="Proxima Nova Alt Rg" panose="02000506030000020004" pitchFamily="50" charset="0"/>
                  </a:rPr>
                  <a:t>               Operator 2             Operator 4</a:t>
                </a:r>
              </a:p>
            </p:txBody>
          </p:sp>
          <p:sp>
            <p:nvSpPr>
              <p:cNvPr id="58" name="Rectangle 65">
                <a:extLst>
                  <a:ext uri="{FF2B5EF4-FFF2-40B4-BE49-F238E27FC236}">
                    <a16:creationId xmlns:a16="http://schemas.microsoft.com/office/drawing/2014/main" id="{E447AAE0-2BD9-8431-BC15-41D4EBC7BAF9}"/>
                  </a:ext>
                </a:extLst>
              </p:cNvPr>
              <p:cNvSpPr>
                <a:spLocks noChangeArrowheads="1"/>
              </p:cNvSpPr>
              <p:nvPr/>
            </p:nvSpPr>
            <p:spPr bwMode="auto">
              <a:xfrm>
                <a:off x="1274763" y="2514600"/>
                <a:ext cx="989012"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9" name="Rectangle 66">
                <a:extLst>
                  <a:ext uri="{FF2B5EF4-FFF2-40B4-BE49-F238E27FC236}">
                    <a16:creationId xmlns:a16="http://schemas.microsoft.com/office/drawing/2014/main" id="{F8BD01C6-D81E-510C-2331-4947E111C170}"/>
                  </a:ext>
                </a:extLst>
              </p:cNvPr>
              <p:cNvSpPr>
                <a:spLocks noChangeArrowheads="1"/>
              </p:cNvSpPr>
              <p:nvPr/>
            </p:nvSpPr>
            <p:spPr bwMode="auto">
              <a:xfrm>
                <a:off x="2263775" y="2514600"/>
                <a:ext cx="992188"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0" name="Rectangle 67">
                <a:extLst>
                  <a:ext uri="{FF2B5EF4-FFF2-40B4-BE49-F238E27FC236}">
                    <a16:creationId xmlns:a16="http://schemas.microsoft.com/office/drawing/2014/main" id="{FEB8FC57-514B-D800-943A-6CF64FC2C6A8}"/>
                  </a:ext>
                </a:extLst>
              </p:cNvPr>
              <p:cNvSpPr>
                <a:spLocks noChangeArrowheads="1"/>
              </p:cNvSpPr>
              <p:nvPr/>
            </p:nvSpPr>
            <p:spPr bwMode="auto">
              <a:xfrm>
                <a:off x="3255963" y="2514600"/>
                <a:ext cx="990600"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1" name="Rectangle 68">
                <a:extLst>
                  <a:ext uri="{FF2B5EF4-FFF2-40B4-BE49-F238E27FC236}">
                    <a16:creationId xmlns:a16="http://schemas.microsoft.com/office/drawing/2014/main" id="{DBF1A35F-63CA-CD13-3DD8-030F52B0BA9B}"/>
                  </a:ext>
                </a:extLst>
              </p:cNvPr>
              <p:cNvSpPr>
                <a:spLocks noChangeArrowheads="1"/>
              </p:cNvSpPr>
              <p:nvPr/>
            </p:nvSpPr>
            <p:spPr bwMode="auto">
              <a:xfrm>
                <a:off x="4246563" y="2514600"/>
                <a:ext cx="989012"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2" name="Rectangle 69">
                <a:extLst>
                  <a:ext uri="{FF2B5EF4-FFF2-40B4-BE49-F238E27FC236}">
                    <a16:creationId xmlns:a16="http://schemas.microsoft.com/office/drawing/2014/main" id="{22803079-0025-CD19-B0D8-38A05870AB1B}"/>
                  </a:ext>
                </a:extLst>
              </p:cNvPr>
              <p:cNvSpPr>
                <a:spLocks noChangeArrowheads="1"/>
              </p:cNvSpPr>
              <p:nvPr/>
            </p:nvSpPr>
            <p:spPr bwMode="auto">
              <a:xfrm>
                <a:off x="5235575" y="2514600"/>
                <a:ext cx="992188" cy="16002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grpSp>
      </p:grpSp>
      <p:sp>
        <p:nvSpPr>
          <p:cNvPr id="2" name="Text Placeholder 1">
            <a:extLst>
              <a:ext uri="{FF2B5EF4-FFF2-40B4-BE49-F238E27FC236}">
                <a16:creationId xmlns:a16="http://schemas.microsoft.com/office/drawing/2014/main" id="{4D74DF1E-A79C-7B8B-C4D8-D1663831609B}"/>
              </a:ext>
            </a:extLst>
          </p:cNvPr>
          <p:cNvSpPr>
            <a:spLocks noGrp="1"/>
          </p:cNvSpPr>
          <p:nvPr>
            <p:ph type="body" sz="quarter" idx="10"/>
          </p:nvPr>
        </p:nvSpPr>
        <p:spPr/>
        <p:txBody>
          <a:bodyPr>
            <a:normAutofit fontScale="85000" lnSpcReduction="20000"/>
          </a:bodyPr>
          <a:lstStyle/>
          <a:p>
            <a:r>
              <a:rPr lang="en-US" dirty="0"/>
              <a:t>Increased Production Demand</a:t>
            </a:r>
          </a:p>
        </p:txBody>
      </p:sp>
      <p:sp>
        <p:nvSpPr>
          <p:cNvPr id="3" name="Content Placeholder 2">
            <a:extLst>
              <a:ext uri="{FF2B5EF4-FFF2-40B4-BE49-F238E27FC236}">
                <a16:creationId xmlns:a16="http://schemas.microsoft.com/office/drawing/2014/main" id="{9DE03E8D-E1CA-B2B6-B3BD-63A2B9214E54}"/>
              </a:ext>
            </a:extLst>
          </p:cNvPr>
          <p:cNvSpPr>
            <a:spLocks noGrp="1"/>
          </p:cNvSpPr>
          <p:nvPr>
            <p:ph sz="quarter" idx="11"/>
          </p:nvPr>
        </p:nvSpPr>
        <p:spPr>
          <a:xfrm>
            <a:off x="2341085" y="5236938"/>
            <a:ext cx="7962676" cy="396651"/>
          </a:xfrm>
        </p:spPr>
        <p:txBody>
          <a:bodyPr>
            <a:normAutofit/>
          </a:bodyPr>
          <a:lstStyle/>
          <a:p>
            <a:pPr marL="0" indent="0">
              <a:buNone/>
            </a:pPr>
            <a:r>
              <a:rPr lang="en-US" sz="1600" dirty="0">
                <a:solidFill>
                  <a:schemeClr val="bg1"/>
                </a:solidFill>
              </a:rPr>
              <a:t>Note: The Standard Work, or work content and sequence is still the same!!!</a:t>
            </a:r>
          </a:p>
        </p:txBody>
      </p:sp>
    </p:spTree>
    <p:extLst>
      <p:ext uri="{BB962C8B-B14F-4D97-AF65-F5344CB8AC3E}">
        <p14:creationId xmlns:p14="http://schemas.microsoft.com/office/powerpoint/2010/main" val="264595555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8412B6D-D8CB-CD80-164D-51305B210545}"/>
              </a:ext>
            </a:extLst>
          </p:cNvPr>
          <p:cNvSpPr/>
          <p:nvPr/>
        </p:nvSpPr>
        <p:spPr>
          <a:xfrm>
            <a:off x="2429692" y="2016034"/>
            <a:ext cx="7141028" cy="3892731"/>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 Placeholder 1">
            <a:extLst>
              <a:ext uri="{FF2B5EF4-FFF2-40B4-BE49-F238E27FC236}">
                <a16:creationId xmlns:a16="http://schemas.microsoft.com/office/drawing/2014/main" id="{3DF04D90-3ECB-CF54-4FFF-760230AB0990}"/>
              </a:ext>
            </a:extLst>
          </p:cNvPr>
          <p:cNvSpPr>
            <a:spLocks noGrp="1"/>
          </p:cNvSpPr>
          <p:nvPr>
            <p:ph type="body" sz="quarter" idx="10"/>
          </p:nvPr>
        </p:nvSpPr>
        <p:spPr/>
        <p:txBody>
          <a:bodyPr>
            <a:normAutofit fontScale="85000" lnSpcReduction="20000"/>
          </a:bodyPr>
          <a:lstStyle/>
          <a:p>
            <a:r>
              <a:rPr lang="en-US" dirty="0"/>
              <a:t>Decreased Production Demand</a:t>
            </a:r>
          </a:p>
        </p:txBody>
      </p:sp>
      <p:grpSp>
        <p:nvGrpSpPr>
          <p:cNvPr id="45" name="Group 44">
            <a:extLst>
              <a:ext uri="{FF2B5EF4-FFF2-40B4-BE49-F238E27FC236}">
                <a16:creationId xmlns:a16="http://schemas.microsoft.com/office/drawing/2014/main" id="{88477C81-1363-F8A4-FCCD-142FCAFF30B6}"/>
              </a:ext>
            </a:extLst>
          </p:cNvPr>
          <p:cNvGrpSpPr/>
          <p:nvPr/>
        </p:nvGrpSpPr>
        <p:grpSpPr>
          <a:xfrm>
            <a:off x="2876006" y="2686594"/>
            <a:ext cx="6248400" cy="2214265"/>
            <a:chOff x="1295400" y="2743200"/>
            <a:chExt cx="6248400" cy="2214265"/>
          </a:xfrm>
        </p:grpSpPr>
        <p:sp>
          <p:nvSpPr>
            <p:cNvPr id="4" name="Rectangle 8">
              <a:extLst>
                <a:ext uri="{FF2B5EF4-FFF2-40B4-BE49-F238E27FC236}">
                  <a16:creationId xmlns:a16="http://schemas.microsoft.com/office/drawing/2014/main" id="{F9E83CF5-7B92-329B-3325-8396BC2162B9}"/>
                </a:ext>
              </a:extLst>
            </p:cNvPr>
            <p:cNvSpPr>
              <a:spLocks noChangeArrowheads="1"/>
            </p:cNvSpPr>
            <p:nvPr/>
          </p:nvSpPr>
          <p:spPr bwMode="auto">
            <a:xfrm>
              <a:off x="1524000" y="3429000"/>
              <a:ext cx="457200" cy="762000"/>
            </a:xfrm>
            <a:prstGeom prst="rect">
              <a:avLst/>
            </a:prstGeom>
            <a:solidFill>
              <a:srgbClr val="F8F8F8"/>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 name="Oval 9">
              <a:extLst>
                <a:ext uri="{FF2B5EF4-FFF2-40B4-BE49-F238E27FC236}">
                  <a16:creationId xmlns:a16="http://schemas.microsoft.com/office/drawing/2014/main" id="{D63EA441-4625-0204-79AD-C0259BC68C1C}"/>
                </a:ext>
              </a:extLst>
            </p:cNvPr>
            <p:cNvSpPr>
              <a:spLocks noChangeArrowheads="1"/>
            </p:cNvSpPr>
            <p:nvPr/>
          </p:nvSpPr>
          <p:spPr bwMode="auto">
            <a:xfrm>
              <a:off x="1524000" y="2895600"/>
              <a:ext cx="457200" cy="457200"/>
            </a:xfrm>
            <a:prstGeom prst="ellipse">
              <a:avLst/>
            </a:prstGeom>
            <a:solidFill>
              <a:srgbClr val="F8F8F8"/>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 name="Rectangle 10">
              <a:extLst>
                <a:ext uri="{FF2B5EF4-FFF2-40B4-BE49-F238E27FC236}">
                  <a16:creationId xmlns:a16="http://schemas.microsoft.com/office/drawing/2014/main" id="{2349C895-AE76-071C-10F4-A744F151F08C}"/>
                </a:ext>
              </a:extLst>
            </p:cNvPr>
            <p:cNvSpPr>
              <a:spLocks noChangeArrowheads="1"/>
            </p:cNvSpPr>
            <p:nvPr/>
          </p:nvSpPr>
          <p:spPr bwMode="auto">
            <a:xfrm>
              <a:off x="1752600" y="3352800"/>
              <a:ext cx="381000" cy="304800"/>
            </a:xfrm>
            <a:prstGeom prst="rect">
              <a:avLst/>
            </a:prstGeom>
            <a:solidFill>
              <a:srgbClr val="F8F8F8"/>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 name="Rectangle 13">
              <a:extLst>
                <a:ext uri="{FF2B5EF4-FFF2-40B4-BE49-F238E27FC236}">
                  <a16:creationId xmlns:a16="http://schemas.microsoft.com/office/drawing/2014/main" id="{6BE83A87-31ED-072B-C865-62C3C39210A2}"/>
                </a:ext>
              </a:extLst>
            </p:cNvPr>
            <p:cNvSpPr>
              <a:spLocks noChangeArrowheads="1"/>
            </p:cNvSpPr>
            <p:nvPr/>
          </p:nvSpPr>
          <p:spPr bwMode="auto">
            <a:xfrm>
              <a:off x="6400800" y="4267200"/>
              <a:ext cx="1143000" cy="76200"/>
            </a:xfrm>
            <a:prstGeom prst="rect">
              <a:avLst/>
            </a:prstGeom>
            <a:solidFill>
              <a:srgbClr val="CC99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 name="Rectangle 14">
              <a:extLst>
                <a:ext uri="{FF2B5EF4-FFF2-40B4-BE49-F238E27FC236}">
                  <a16:creationId xmlns:a16="http://schemas.microsoft.com/office/drawing/2014/main" id="{8E274F98-5432-1D34-BBD4-0A103FA8C54D}"/>
                </a:ext>
              </a:extLst>
            </p:cNvPr>
            <p:cNvSpPr>
              <a:spLocks noChangeArrowheads="1"/>
            </p:cNvSpPr>
            <p:nvPr/>
          </p:nvSpPr>
          <p:spPr bwMode="auto">
            <a:xfrm>
              <a:off x="6400800" y="39624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9" name="Rectangle 15">
              <a:extLst>
                <a:ext uri="{FF2B5EF4-FFF2-40B4-BE49-F238E27FC236}">
                  <a16:creationId xmlns:a16="http://schemas.microsoft.com/office/drawing/2014/main" id="{02D45E5E-9A04-4433-3632-8E1B044BAFFC}"/>
                </a:ext>
              </a:extLst>
            </p:cNvPr>
            <p:cNvSpPr>
              <a:spLocks noChangeArrowheads="1"/>
            </p:cNvSpPr>
            <p:nvPr/>
          </p:nvSpPr>
          <p:spPr bwMode="auto">
            <a:xfrm>
              <a:off x="6781800" y="39624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0" name="Rectangle 16">
              <a:extLst>
                <a:ext uri="{FF2B5EF4-FFF2-40B4-BE49-F238E27FC236}">
                  <a16:creationId xmlns:a16="http://schemas.microsoft.com/office/drawing/2014/main" id="{281D1112-CCCD-2520-546F-7F45EADB62FF}"/>
                </a:ext>
              </a:extLst>
            </p:cNvPr>
            <p:cNvSpPr>
              <a:spLocks noChangeArrowheads="1"/>
            </p:cNvSpPr>
            <p:nvPr/>
          </p:nvSpPr>
          <p:spPr bwMode="auto">
            <a:xfrm>
              <a:off x="7162800" y="39624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1" name="Rectangle 17">
              <a:extLst>
                <a:ext uri="{FF2B5EF4-FFF2-40B4-BE49-F238E27FC236}">
                  <a16:creationId xmlns:a16="http://schemas.microsoft.com/office/drawing/2014/main" id="{0777205C-4D70-F65A-3CE7-41875219084F}"/>
                </a:ext>
              </a:extLst>
            </p:cNvPr>
            <p:cNvSpPr>
              <a:spLocks noChangeArrowheads="1"/>
            </p:cNvSpPr>
            <p:nvPr/>
          </p:nvSpPr>
          <p:spPr bwMode="auto">
            <a:xfrm>
              <a:off x="6400800" y="36576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8">
              <a:extLst>
                <a:ext uri="{FF2B5EF4-FFF2-40B4-BE49-F238E27FC236}">
                  <a16:creationId xmlns:a16="http://schemas.microsoft.com/office/drawing/2014/main" id="{CB4E85BD-A756-B7D2-8015-680D4F4D756E}"/>
                </a:ext>
              </a:extLst>
            </p:cNvPr>
            <p:cNvSpPr>
              <a:spLocks noChangeArrowheads="1"/>
            </p:cNvSpPr>
            <p:nvPr/>
          </p:nvSpPr>
          <p:spPr bwMode="auto">
            <a:xfrm>
              <a:off x="6781800" y="36576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Rectangle 19">
              <a:extLst>
                <a:ext uri="{FF2B5EF4-FFF2-40B4-BE49-F238E27FC236}">
                  <a16:creationId xmlns:a16="http://schemas.microsoft.com/office/drawing/2014/main" id="{6FDABC1E-B3BA-611E-A0F8-0925A06261E6}"/>
                </a:ext>
              </a:extLst>
            </p:cNvPr>
            <p:cNvSpPr>
              <a:spLocks noChangeArrowheads="1"/>
            </p:cNvSpPr>
            <p:nvPr/>
          </p:nvSpPr>
          <p:spPr bwMode="auto">
            <a:xfrm>
              <a:off x="7162800" y="36576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4" name="Rectangle 20">
              <a:extLst>
                <a:ext uri="{FF2B5EF4-FFF2-40B4-BE49-F238E27FC236}">
                  <a16:creationId xmlns:a16="http://schemas.microsoft.com/office/drawing/2014/main" id="{04FA7397-FECD-AAC6-8405-8457F7E17EC9}"/>
                </a:ext>
              </a:extLst>
            </p:cNvPr>
            <p:cNvSpPr>
              <a:spLocks noChangeArrowheads="1"/>
            </p:cNvSpPr>
            <p:nvPr/>
          </p:nvSpPr>
          <p:spPr bwMode="auto">
            <a:xfrm>
              <a:off x="6400800" y="4343400"/>
              <a:ext cx="228600"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5" name="Rectangle 21">
              <a:extLst>
                <a:ext uri="{FF2B5EF4-FFF2-40B4-BE49-F238E27FC236}">
                  <a16:creationId xmlns:a16="http://schemas.microsoft.com/office/drawing/2014/main" id="{CD873E6E-1A69-D696-695F-DD32A0A21DDD}"/>
                </a:ext>
              </a:extLst>
            </p:cNvPr>
            <p:cNvSpPr>
              <a:spLocks noChangeArrowheads="1"/>
            </p:cNvSpPr>
            <p:nvPr/>
          </p:nvSpPr>
          <p:spPr bwMode="auto">
            <a:xfrm>
              <a:off x="7315200" y="4343400"/>
              <a:ext cx="228600" cy="76200"/>
            </a:xfrm>
            <a:prstGeom prst="rect">
              <a:avLst/>
            </a:prstGeom>
            <a:solidFill>
              <a:srgbClr val="996633"/>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6" name="Rectangle 22">
              <a:extLst>
                <a:ext uri="{FF2B5EF4-FFF2-40B4-BE49-F238E27FC236}">
                  <a16:creationId xmlns:a16="http://schemas.microsoft.com/office/drawing/2014/main" id="{5E4E7EB8-A3CB-7433-C3E5-683E2F115DBA}"/>
                </a:ext>
              </a:extLst>
            </p:cNvPr>
            <p:cNvSpPr>
              <a:spLocks noChangeArrowheads="1"/>
            </p:cNvSpPr>
            <p:nvPr/>
          </p:nvSpPr>
          <p:spPr bwMode="auto">
            <a:xfrm>
              <a:off x="2514600" y="3429000"/>
              <a:ext cx="457200"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7" name="Oval 23">
              <a:extLst>
                <a:ext uri="{FF2B5EF4-FFF2-40B4-BE49-F238E27FC236}">
                  <a16:creationId xmlns:a16="http://schemas.microsoft.com/office/drawing/2014/main" id="{22E23CAC-B35A-B92C-8CEF-AFC77474ACD9}"/>
                </a:ext>
              </a:extLst>
            </p:cNvPr>
            <p:cNvSpPr>
              <a:spLocks noChangeArrowheads="1"/>
            </p:cNvSpPr>
            <p:nvPr/>
          </p:nvSpPr>
          <p:spPr bwMode="auto">
            <a:xfrm>
              <a:off x="2514600" y="2895600"/>
              <a:ext cx="457200"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8" name="Rectangle 24">
              <a:extLst>
                <a:ext uri="{FF2B5EF4-FFF2-40B4-BE49-F238E27FC236}">
                  <a16:creationId xmlns:a16="http://schemas.microsoft.com/office/drawing/2014/main" id="{A7F9C0B0-7321-6444-5071-7DC8DABDAB11}"/>
                </a:ext>
              </a:extLst>
            </p:cNvPr>
            <p:cNvSpPr>
              <a:spLocks noChangeArrowheads="1"/>
            </p:cNvSpPr>
            <p:nvPr/>
          </p:nvSpPr>
          <p:spPr bwMode="auto">
            <a:xfrm>
              <a:off x="2743200" y="3352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9" name="Rectangle 25">
              <a:extLst>
                <a:ext uri="{FF2B5EF4-FFF2-40B4-BE49-F238E27FC236}">
                  <a16:creationId xmlns:a16="http://schemas.microsoft.com/office/drawing/2014/main" id="{F695F20C-5B01-1580-6CD4-9A2A44FA4529}"/>
                </a:ext>
              </a:extLst>
            </p:cNvPr>
            <p:cNvSpPr>
              <a:spLocks noChangeArrowheads="1"/>
            </p:cNvSpPr>
            <p:nvPr/>
          </p:nvSpPr>
          <p:spPr bwMode="auto">
            <a:xfrm>
              <a:off x="3505200" y="3429000"/>
              <a:ext cx="457200" cy="762000"/>
            </a:xfrm>
            <a:prstGeom prst="rect">
              <a:avLst/>
            </a:prstGeom>
            <a:solidFill>
              <a:srgbClr val="F8F8F8"/>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0" name="Oval 26">
              <a:extLst>
                <a:ext uri="{FF2B5EF4-FFF2-40B4-BE49-F238E27FC236}">
                  <a16:creationId xmlns:a16="http://schemas.microsoft.com/office/drawing/2014/main" id="{A40EBFC7-3170-1771-8905-5A440B6E4FB4}"/>
                </a:ext>
              </a:extLst>
            </p:cNvPr>
            <p:cNvSpPr>
              <a:spLocks noChangeArrowheads="1"/>
            </p:cNvSpPr>
            <p:nvPr/>
          </p:nvSpPr>
          <p:spPr bwMode="auto">
            <a:xfrm>
              <a:off x="3505200" y="2895600"/>
              <a:ext cx="457200" cy="457200"/>
            </a:xfrm>
            <a:prstGeom prst="ellipse">
              <a:avLst/>
            </a:prstGeom>
            <a:solidFill>
              <a:srgbClr val="F8F8F8"/>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1" name="Rectangle 27">
              <a:extLst>
                <a:ext uri="{FF2B5EF4-FFF2-40B4-BE49-F238E27FC236}">
                  <a16:creationId xmlns:a16="http://schemas.microsoft.com/office/drawing/2014/main" id="{601A5BB5-2971-62A9-22EA-DE022FD26F51}"/>
                </a:ext>
              </a:extLst>
            </p:cNvPr>
            <p:cNvSpPr>
              <a:spLocks noChangeArrowheads="1"/>
            </p:cNvSpPr>
            <p:nvPr/>
          </p:nvSpPr>
          <p:spPr bwMode="auto">
            <a:xfrm>
              <a:off x="3733800" y="3352800"/>
              <a:ext cx="381000" cy="304800"/>
            </a:xfrm>
            <a:prstGeom prst="rect">
              <a:avLst/>
            </a:prstGeom>
            <a:solidFill>
              <a:srgbClr val="F8F8F8"/>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2" name="Rectangle 28">
              <a:extLst>
                <a:ext uri="{FF2B5EF4-FFF2-40B4-BE49-F238E27FC236}">
                  <a16:creationId xmlns:a16="http://schemas.microsoft.com/office/drawing/2014/main" id="{3AA9C912-9B06-09F6-A317-F93BEAF2C2F7}"/>
                </a:ext>
              </a:extLst>
            </p:cNvPr>
            <p:cNvSpPr>
              <a:spLocks noChangeArrowheads="1"/>
            </p:cNvSpPr>
            <p:nvPr/>
          </p:nvSpPr>
          <p:spPr bwMode="auto">
            <a:xfrm>
              <a:off x="4495800" y="3429000"/>
              <a:ext cx="457200" cy="762000"/>
            </a:xfrm>
            <a:prstGeom prst="rect">
              <a:avLst/>
            </a:prstGeom>
            <a:solidFill>
              <a:srgbClr val="B2B2B2"/>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3" name="Oval 29">
              <a:extLst>
                <a:ext uri="{FF2B5EF4-FFF2-40B4-BE49-F238E27FC236}">
                  <a16:creationId xmlns:a16="http://schemas.microsoft.com/office/drawing/2014/main" id="{9542BC39-0F20-C479-7C96-BC577B124D26}"/>
                </a:ext>
              </a:extLst>
            </p:cNvPr>
            <p:cNvSpPr>
              <a:spLocks noChangeArrowheads="1"/>
            </p:cNvSpPr>
            <p:nvPr/>
          </p:nvSpPr>
          <p:spPr bwMode="auto">
            <a:xfrm>
              <a:off x="4495800" y="2895600"/>
              <a:ext cx="457200" cy="457200"/>
            </a:xfrm>
            <a:prstGeom prst="ellipse">
              <a:avLst/>
            </a:prstGeom>
            <a:solidFill>
              <a:srgbClr val="B2B2B2"/>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4" name="Rectangle 30">
              <a:extLst>
                <a:ext uri="{FF2B5EF4-FFF2-40B4-BE49-F238E27FC236}">
                  <a16:creationId xmlns:a16="http://schemas.microsoft.com/office/drawing/2014/main" id="{134D9BA0-B2F5-90A9-08D3-72EA72CA496D}"/>
                </a:ext>
              </a:extLst>
            </p:cNvPr>
            <p:cNvSpPr>
              <a:spLocks noChangeArrowheads="1"/>
            </p:cNvSpPr>
            <p:nvPr/>
          </p:nvSpPr>
          <p:spPr bwMode="auto">
            <a:xfrm>
              <a:off x="4724400" y="3352800"/>
              <a:ext cx="381000" cy="304800"/>
            </a:xfrm>
            <a:prstGeom prst="rect">
              <a:avLst/>
            </a:prstGeom>
            <a:solidFill>
              <a:srgbClr val="FF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5" name="Rectangle 31">
              <a:extLst>
                <a:ext uri="{FF2B5EF4-FFF2-40B4-BE49-F238E27FC236}">
                  <a16:creationId xmlns:a16="http://schemas.microsoft.com/office/drawing/2014/main" id="{EB4EB945-6485-B716-3472-435C7E2F4E56}"/>
                </a:ext>
              </a:extLst>
            </p:cNvPr>
            <p:cNvSpPr>
              <a:spLocks noChangeArrowheads="1"/>
            </p:cNvSpPr>
            <p:nvPr/>
          </p:nvSpPr>
          <p:spPr bwMode="auto">
            <a:xfrm>
              <a:off x="5486400" y="3429000"/>
              <a:ext cx="457200" cy="762000"/>
            </a:xfrm>
            <a:prstGeom prst="rect">
              <a:avLst/>
            </a:prstGeom>
            <a:solidFill>
              <a:srgbClr val="F8F8F8"/>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6" name="Oval 32">
              <a:extLst>
                <a:ext uri="{FF2B5EF4-FFF2-40B4-BE49-F238E27FC236}">
                  <a16:creationId xmlns:a16="http://schemas.microsoft.com/office/drawing/2014/main" id="{72278DED-E479-627D-36D8-05F57B134E8A}"/>
                </a:ext>
              </a:extLst>
            </p:cNvPr>
            <p:cNvSpPr>
              <a:spLocks noChangeArrowheads="1"/>
            </p:cNvSpPr>
            <p:nvPr/>
          </p:nvSpPr>
          <p:spPr bwMode="auto">
            <a:xfrm>
              <a:off x="5486400" y="2895600"/>
              <a:ext cx="457200" cy="457200"/>
            </a:xfrm>
            <a:prstGeom prst="ellipse">
              <a:avLst/>
            </a:prstGeom>
            <a:solidFill>
              <a:srgbClr val="F8F8F8"/>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7" name="Rectangle 33">
              <a:extLst>
                <a:ext uri="{FF2B5EF4-FFF2-40B4-BE49-F238E27FC236}">
                  <a16:creationId xmlns:a16="http://schemas.microsoft.com/office/drawing/2014/main" id="{CC985688-642A-9090-3C45-EB5AFFE6E971}"/>
                </a:ext>
              </a:extLst>
            </p:cNvPr>
            <p:cNvSpPr>
              <a:spLocks noChangeArrowheads="1"/>
            </p:cNvSpPr>
            <p:nvPr/>
          </p:nvSpPr>
          <p:spPr bwMode="auto">
            <a:xfrm>
              <a:off x="5715000" y="3352800"/>
              <a:ext cx="381000" cy="304800"/>
            </a:xfrm>
            <a:prstGeom prst="rect">
              <a:avLst/>
            </a:prstGeom>
            <a:solidFill>
              <a:srgbClr val="F8F8F8"/>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8" name="AutoShape 34">
              <a:extLst>
                <a:ext uri="{FF2B5EF4-FFF2-40B4-BE49-F238E27FC236}">
                  <a16:creationId xmlns:a16="http://schemas.microsoft.com/office/drawing/2014/main" id="{D26F5D05-A090-788D-6E88-946CDF33B99E}"/>
                </a:ext>
              </a:extLst>
            </p:cNvPr>
            <p:cNvSpPr>
              <a:spLocks noChangeArrowheads="1"/>
            </p:cNvSpPr>
            <p:nvPr/>
          </p:nvSpPr>
          <p:spPr bwMode="auto">
            <a:xfrm>
              <a:off x="2133600" y="3124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29" name="AutoShape 35">
              <a:extLst>
                <a:ext uri="{FF2B5EF4-FFF2-40B4-BE49-F238E27FC236}">
                  <a16:creationId xmlns:a16="http://schemas.microsoft.com/office/drawing/2014/main" id="{8BDCCB90-DC2C-0D2E-317D-512ADBCAB2DA}"/>
                </a:ext>
              </a:extLst>
            </p:cNvPr>
            <p:cNvSpPr>
              <a:spLocks noChangeArrowheads="1"/>
            </p:cNvSpPr>
            <p:nvPr/>
          </p:nvSpPr>
          <p:spPr bwMode="auto">
            <a:xfrm>
              <a:off x="3124200" y="3124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0" name="AutoShape 36">
              <a:extLst>
                <a:ext uri="{FF2B5EF4-FFF2-40B4-BE49-F238E27FC236}">
                  <a16:creationId xmlns:a16="http://schemas.microsoft.com/office/drawing/2014/main" id="{38841EDE-9481-A6E8-7955-ED5D6433E794}"/>
                </a:ext>
              </a:extLst>
            </p:cNvPr>
            <p:cNvSpPr>
              <a:spLocks noChangeArrowheads="1"/>
            </p:cNvSpPr>
            <p:nvPr/>
          </p:nvSpPr>
          <p:spPr bwMode="auto">
            <a:xfrm>
              <a:off x="4114800" y="3124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1" name="AutoShape 37">
              <a:extLst>
                <a:ext uri="{FF2B5EF4-FFF2-40B4-BE49-F238E27FC236}">
                  <a16:creationId xmlns:a16="http://schemas.microsoft.com/office/drawing/2014/main" id="{0E961CCA-4C7A-804A-6FC4-5922B72698BE}"/>
                </a:ext>
              </a:extLst>
            </p:cNvPr>
            <p:cNvSpPr>
              <a:spLocks noChangeArrowheads="1"/>
            </p:cNvSpPr>
            <p:nvPr/>
          </p:nvSpPr>
          <p:spPr bwMode="auto">
            <a:xfrm>
              <a:off x="5105400" y="3124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2" name="AutoShape 38">
              <a:extLst>
                <a:ext uri="{FF2B5EF4-FFF2-40B4-BE49-F238E27FC236}">
                  <a16:creationId xmlns:a16="http://schemas.microsoft.com/office/drawing/2014/main" id="{90232C77-74FD-CC17-3847-89D8B7E28AB8}"/>
                </a:ext>
              </a:extLst>
            </p:cNvPr>
            <p:cNvSpPr>
              <a:spLocks noChangeArrowheads="1"/>
            </p:cNvSpPr>
            <p:nvPr/>
          </p:nvSpPr>
          <p:spPr bwMode="auto">
            <a:xfrm>
              <a:off x="6172200" y="3124200"/>
              <a:ext cx="685800" cy="200025"/>
            </a:xfrm>
            <a:prstGeom prst="curvedDownArrow">
              <a:avLst>
                <a:gd name="adj1" fmla="val 68571"/>
                <a:gd name="adj2" fmla="val 137143"/>
                <a:gd name="adj3" fmla="val 33333"/>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3" name="Rectangle 39">
              <a:extLst>
                <a:ext uri="{FF2B5EF4-FFF2-40B4-BE49-F238E27FC236}">
                  <a16:creationId xmlns:a16="http://schemas.microsoft.com/office/drawing/2014/main" id="{A1A7BB8F-50A9-5121-75C9-0491C35116EF}"/>
                </a:ext>
              </a:extLst>
            </p:cNvPr>
            <p:cNvSpPr>
              <a:spLocks noChangeArrowheads="1"/>
            </p:cNvSpPr>
            <p:nvPr/>
          </p:nvSpPr>
          <p:spPr bwMode="auto">
            <a:xfrm>
              <a:off x="1600200" y="36576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4" name="Rectangle 40">
              <a:extLst>
                <a:ext uri="{FF2B5EF4-FFF2-40B4-BE49-F238E27FC236}">
                  <a16:creationId xmlns:a16="http://schemas.microsoft.com/office/drawing/2014/main" id="{38948F1B-189B-7EA2-A919-EED80E1A74EA}"/>
                </a:ext>
              </a:extLst>
            </p:cNvPr>
            <p:cNvSpPr>
              <a:spLocks noChangeArrowheads="1"/>
            </p:cNvSpPr>
            <p:nvPr/>
          </p:nvSpPr>
          <p:spPr bwMode="auto">
            <a:xfrm>
              <a:off x="1676400" y="3733800"/>
              <a:ext cx="76200" cy="457200"/>
            </a:xfrm>
            <a:prstGeom prst="rect">
              <a:avLst/>
            </a:prstGeom>
            <a:solidFill>
              <a:srgbClr val="006699"/>
            </a:solidFill>
            <a:ln w="2857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5" name="Rectangle 41">
              <a:extLst>
                <a:ext uri="{FF2B5EF4-FFF2-40B4-BE49-F238E27FC236}">
                  <a16:creationId xmlns:a16="http://schemas.microsoft.com/office/drawing/2014/main" id="{0E6F6D0B-D7AD-EAB4-6921-60BEE8DD2347}"/>
                </a:ext>
              </a:extLst>
            </p:cNvPr>
            <p:cNvSpPr>
              <a:spLocks noChangeArrowheads="1"/>
            </p:cNvSpPr>
            <p:nvPr/>
          </p:nvSpPr>
          <p:spPr bwMode="auto">
            <a:xfrm>
              <a:off x="2819400" y="3733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6" name="Rectangle 42">
              <a:extLst>
                <a:ext uri="{FF2B5EF4-FFF2-40B4-BE49-F238E27FC236}">
                  <a16:creationId xmlns:a16="http://schemas.microsoft.com/office/drawing/2014/main" id="{11B73515-3A5C-8FCE-A3CB-39D7A9BD23FF}"/>
                </a:ext>
              </a:extLst>
            </p:cNvPr>
            <p:cNvSpPr>
              <a:spLocks noChangeArrowheads="1"/>
            </p:cNvSpPr>
            <p:nvPr/>
          </p:nvSpPr>
          <p:spPr bwMode="auto">
            <a:xfrm>
              <a:off x="3048000" y="36576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7" name="Rectangle 43">
              <a:extLst>
                <a:ext uri="{FF2B5EF4-FFF2-40B4-BE49-F238E27FC236}">
                  <a16:creationId xmlns:a16="http://schemas.microsoft.com/office/drawing/2014/main" id="{D05B559F-8B34-0016-F865-C8AAAEB5F4D6}"/>
                </a:ext>
              </a:extLst>
            </p:cNvPr>
            <p:cNvSpPr>
              <a:spLocks noChangeArrowheads="1"/>
            </p:cNvSpPr>
            <p:nvPr/>
          </p:nvSpPr>
          <p:spPr bwMode="auto">
            <a:xfrm>
              <a:off x="3124200" y="3733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8" name="Rectangle 44">
              <a:extLst>
                <a:ext uri="{FF2B5EF4-FFF2-40B4-BE49-F238E27FC236}">
                  <a16:creationId xmlns:a16="http://schemas.microsoft.com/office/drawing/2014/main" id="{E2CCDFDF-EC9A-F870-C73C-3F2C7409CE1A}"/>
                </a:ext>
              </a:extLst>
            </p:cNvPr>
            <p:cNvSpPr>
              <a:spLocks noChangeArrowheads="1"/>
            </p:cNvSpPr>
            <p:nvPr/>
          </p:nvSpPr>
          <p:spPr bwMode="auto">
            <a:xfrm>
              <a:off x="4267200" y="3733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9" name="Rectangle 45">
              <a:extLst>
                <a:ext uri="{FF2B5EF4-FFF2-40B4-BE49-F238E27FC236}">
                  <a16:creationId xmlns:a16="http://schemas.microsoft.com/office/drawing/2014/main" id="{E6B45EC8-FE91-61E2-D5CD-DB9F2221CE00}"/>
                </a:ext>
              </a:extLst>
            </p:cNvPr>
            <p:cNvSpPr>
              <a:spLocks noChangeArrowheads="1"/>
            </p:cNvSpPr>
            <p:nvPr/>
          </p:nvSpPr>
          <p:spPr bwMode="auto">
            <a:xfrm>
              <a:off x="4572000" y="3657600"/>
              <a:ext cx="1371600" cy="76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0" name="Rectangle 46">
              <a:extLst>
                <a:ext uri="{FF2B5EF4-FFF2-40B4-BE49-F238E27FC236}">
                  <a16:creationId xmlns:a16="http://schemas.microsoft.com/office/drawing/2014/main" id="{64A73F14-D9CE-A2C2-9EB6-CBB00CD79F36}"/>
                </a:ext>
              </a:extLst>
            </p:cNvPr>
            <p:cNvSpPr>
              <a:spLocks noChangeArrowheads="1"/>
            </p:cNvSpPr>
            <p:nvPr/>
          </p:nvSpPr>
          <p:spPr bwMode="auto">
            <a:xfrm>
              <a:off x="4648200" y="3733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1" name="Rectangle 47">
              <a:extLst>
                <a:ext uri="{FF2B5EF4-FFF2-40B4-BE49-F238E27FC236}">
                  <a16:creationId xmlns:a16="http://schemas.microsoft.com/office/drawing/2014/main" id="{B3350F7B-0E20-C47A-72DE-1B037EAA0853}"/>
                </a:ext>
              </a:extLst>
            </p:cNvPr>
            <p:cNvSpPr>
              <a:spLocks noChangeArrowheads="1"/>
            </p:cNvSpPr>
            <p:nvPr/>
          </p:nvSpPr>
          <p:spPr bwMode="auto">
            <a:xfrm>
              <a:off x="5791200" y="3733800"/>
              <a:ext cx="76200" cy="457200"/>
            </a:xfrm>
            <a:prstGeom prst="rect">
              <a:avLst/>
            </a:prstGeom>
            <a:solidFill>
              <a:srgbClr val="0066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2" name="Rectangle 49">
              <a:extLst>
                <a:ext uri="{FF2B5EF4-FFF2-40B4-BE49-F238E27FC236}">
                  <a16:creationId xmlns:a16="http://schemas.microsoft.com/office/drawing/2014/main" id="{3FBDE6CF-559C-9390-4D21-32D5C16DA5B2}"/>
                </a:ext>
              </a:extLst>
            </p:cNvPr>
            <p:cNvSpPr>
              <a:spLocks noChangeArrowheads="1"/>
            </p:cNvSpPr>
            <p:nvPr/>
          </p:nvSpPr>
          <p:spPr bwMode="auto">
            <a:xfrm>
              <a:off x="1295400" y="2743200"/>
              <a:ext cx="2971800" cy="16764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3" name="Rectangle 50">
              <a:extLst>
                <a:ext uri="{FF2B5EF4-FFF2-40B4-BE49-F238E27FC236}">
                  <a16:creationId xmlns:a16="http://schemas.microsoft.com/office/drawing/2014/main" id="{77BD16BF-4B1B-6994-8D13-7302AF25DCA1}"/>
                </a:ext>
              </a:extLst>
            </p:cNvPr>
            <p:cNvSpPr>
              <a:spLocks noChangeArrowheads="1"/>
            </p:cNvSpPr>
            <p:nvPr/>
          </p:nvSpPr>
          <p:spPr bwMode="auto">
            <a:xfrm>
              <a:off x="4343400" y="2743200"/>
              <a:ext cx="1905000" cy="1676400"/>
            </a:xfrm>
            <a:prstGeom prst="rect">
              <a:avLst/>
            </a:prstGeom>
            <a:noFill/>
            <a:ln w="9525">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4" name="Text Box 51">
              <a:extLst>
                <a:ext uri="{FF2B5EF4-FFF2-40B4-BE49-F238E27FC236}">
                  <a16:creationId xmlns:a16="http://schemas.microsoft.com/office/drawing/2014/main" id="{4BBADF7B-77B6-CC19-9D0D-B80934164337}"/>
                </a:ext>
              </a:extLst>
            </p:cNvPr>
            <p:cNvSpPr txBox="1">
              <a:spLocks noChangeArrowheads="1"/>
            </p:cNvSpPr>
            <p:nvPr/>
          </p:nvSpPr>
          <p:spPr bwMode="auto">
            <a:xfrm>
              <a:off x="1798638" y="4495800"/>
              <a:ext cx="3275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2400">
                  <a:solidFill>
                    <a:prstClr val="black"/>
                  </a:solidFill>
                  <a:latin typeface="Proxima Nova Alt Rg" panose="02000506030000020004" pitchFamily="50" charset="0"/>
                </a:rPr>
                <a:t> </a:t>
              </a:r>
              <a:r>
                <a:rPr lang="en-US" altLang="en-US" sz="2000">
                  <a:solidFill>
                    <a:prstClr val="black"/>
                  </a:solidFill>
                  <a:latin typeface="Proxima Nova Alt Rg" panose="02000506030000020004" pitchFamily="50" charset="0"/>
                </a:rPr>
                <a:t>Operator 1		Operator 2</a:t>
              </a:r>
            </a:p>
          </p:txBody>
        </p:sp>
      </p:grpSp>
      <p:sp>
        <p:nvSpPr>
          <p:cNvPr id="47" name="Text Box 48">
            <a:extLst>
              <a:ext uri="{FF2B5EF4-FFF2-40B4-BE49-F238E27FC236}">
                <a16:creationId xmlns:a16="http://schemas.microsoft.com/office/drawing/2014/main" id="{A4B2C74A-561B-7FA9-281C-F1A80E5296E0}"/>
              </a:ext>
            </a:extLst>
          </p:cNvPr>
          <p:cNvSpPr txBox="1">
            <a:spLocks noChangeArrowheads="1"/>
          </p:cNvSpPr>
          <p:nvPr/>
        </p:nvSpPr>
        <p:spPr bwMode="auto">
          <a:xfrm>
            <a:off x="2536181" y="5371766"/>
            <a:ext cx="6928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r>
              <a:rPr lang="en-US" altLang="en-US" sz="1600" dirty="0">
                <a:solidFill>
                  <a:prstClr val="black"/>
                </a:solidFill>
                <a:latin typeface="Proxima Nova Alt Rg" panose="02000506030000020004" pitchFamily="50" charset="0"/>
              </a:rPr>
              <a:t>Note:  The Standard Work, or work content and sequence is still the same!!</a:t>
            </a:r>
          </a:p>
        </p:txBody>
      </p:sp>
    </p:spTree>
    <p:extLst>
      <p:ext uri="{BB962C8B-B14F-4D97-AF65-F5344CB8AC3E}">
        <p14:creationId xmlns:p14="http://schemas.microsoft.com/office/powerpoint/2010/main" val="300316187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FE272-4B24-85D5-19F0-265C0485437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6338724-B7C3-BDDE-FB21-62D1E6961371}"/>
              </a:ext>
            </a:extLst>
          </p:cNvPr>
          <p:cNvSpPr>
            <a:spLocks noGrp="1"/>
          </p:cNvSpPr>
          <p:nvPr>
            <p:ph type="body" sz="quarter" idx="12"/>
          </p:nvPr>
        </p:nvSpPr>
        <p:spPr/>
        <p:txBody>
          <a:bodyPr>
            <a:normAutofit lnSpcReduction="10000"/>
          </a:bodyPr>
          <a:lstStyle/>
          <a:p>
            <a:r>
              <a:rPr lang="en-US" dirty="0"/>
              <a:t>Exercise</a:t>
            </a:r>
          </a:p>
        </p:txBody>
      </p:sp>
      <p:sp>
        <p:nvSpPr>
          <p:cNvPr id="4" name="Text Placeholder 3">
            <a:extLst>
              <a:ext uri="{FF2B5EF4-FFF2-40B4-BE49-F238E27FC236}">
                <a16:creationId xmlns:a16="http://schemas.microsoft.com/office/drawing/2014/main" id="{680D0967-10FB-66E3-E8BD-9337BD981AB3}"/>
              </a:ext>
            </a:extLst>
          </p:cNvPr>
          <p:cNvSpPr>
            <a:spLocks noGrp="1"/>
          </p:cNvSpPr>
          <p:nvPr>
            <p:ph type="body" sz="quarter" idx="13"/>
          </p:nvPr>
        </p:nvSpPr>
        <p:spPr/>
        <p:txBody>
          <a:bodyPr>
            <a:normAutofit fontScale="92500" lnSpcReduction="20000"/>
          </a:bodyPr>
          <a:lstStyle/>
          <a:p>
            <a:r>
              <a:rPr lang="en-US" dirty="0">
                <a:solidFill>
                  <a:schemeClr val="accent1"/>
                </a:solidFill>
              </a:rPr>
              <a:t>Managing with Standard Work</a:t>
            </a:r>
          </a:p>
        </p:txBody>
      </p:sp>
      <p:sp>
        <p:nvSpPr>
          <p:cNvPr id="5" name="Text Placeholder 4">
            <a:extLst>
              <a:ext uri="{FF2B5EF4-FFF2-40B4-BE49-F238E27FC236}">
                <a16:creationId xmlns:a16="http://schemas.microsoft.com/office/drawing/2014/main" id="{7A889271-BFF9-6BAE-822F-BF0329046767}"/>
              </a:ext>
            </a:extLst>
          </p:cNvPr>
          <p:cNvSpPr>
            <a:spLocks noGrp="1"/>
          </p:cNvSpPr>
          <p:nvPr>
            <p:ph type="body" sz="quarter" idx="17"/>
          </p:nvPr>
        </p:nvSpPr>
        <p:spPr>
          <a:xfrm>
            <a:off x="238539" y="1875126"/>
            <a:ext cx="7250832" cy="3585148"/>
          </a:xfrm>
        </p:spPr>
        <p:txBody>
          <a:bodyPr/>
          <a:lstStyle/>
          <a:p>
            <a:pPr marL="0" indent="0">
              <a:buNone/>
            </a:pPr>
            <a:r>
              <a:rPr lang="en-US" dirty="0"/>
              <a:t>Company XYZ Electronics is beginning a new product line called “Enclosure Assembly”.  From the projected demands, determine:</a:t>
            </a:r>
          </a:p>
          <a:p>
            <a:pPr>
              <a:buFont typeface="Arial" panose="020B0604020202020204" pitchFamily="34" charset="0"/>
              <a:buChar char="•"/>
            </a:pPr>
            <a:r>
              <a:rPr lang="en-US" dirty="0"/>
              <a:t>Number of people required to run the new cell</a:t>
            </a:r>
          </a:p>
          <a:p>
            <a:pPr>
              <a:buFont typeface="Arial" panose="020B0604020202020204" pitchFamily="34" charset="0"/>
              <a:buChar char="•"/>
            </a:pPr>
            <a:r>
              <a:rPr lang="en-US" dirty="0"/>
              <a:t>How to separate the work content for each person</a:t>
            </a:r>
          </a:p>
          <a:p>
            <a:pPr>
              <a:buFont typeface="Arial" panose="020B0604020202020204" pitchFamily="34" charset="0"/>
              <a:buChar char="•"/>
            </a:pPr>
            <a:r>
              <a:rPr lang="en-US" dirty="0"/>
              <a:t>Calculate the productivity for each condition</a:t>
            </a:r>
          </a:p>
          <a:p>
            <a:endParaRPr lang="en-US" dirty="0"/>
          </a:p>
          <a:p>
            <a:endParaRPr lang="en-US" dirty="0"/>
          </a:p>
        </p:txBody>
      </p:sp>
      <p:pic>
        <p:nvPicPr>
          <p:cNvPr id="6" name="Picture 5">
            <a:extLst>
              <a:ext uri="{FF2B5EF4-FFF2-40B4-BE49-F238E27FC236}">
                <a16:creationId xmlns:a16="http://schemas.microsoft.com/office/drawing/2014/main" id="{316853F6-A007-AF6A-A879-8D457C9D2240}"/>
              </a:ext>
            </a:extLst>
          </p:cNvPr>
          <p:cNvPicPr>
            <a:picLocks noChangeAspect="1"/>
          </p:cNvPicPr>
          <p:nvPr/>
        </p:nvPicPr>
        <p:blipFill>
          <a:blip r:embed="rId3"/>
          <a:stretch>
            <a:fillRect/>
          </a:stretch>
        </p:blipFill>
        <p:spPr>
          <a:xfrm>
            <a:off x="6626379" y="2669877"/>
            <a:ext cx="5404513" cy="2790397"/>
          </a:xfrm>
          <a:prstGeom prst="rect">
            <a:avLst/>
          </a:prstGeom>
          <a:solidFill>
            <a:schemeClr val="tx1"/>
          </a:solidFill>
          <a:ln>
            <a:solidFill>
              <a:schemeClr val="bg1"/>
            </a:solidFill>
          </a:ln>
        </p:spPr>
      </p:pic>
    </p:spTree>
    <p:extLst>
      <p:ext uri="{BB962C8B-B14F-4D97-AF65-F5344CB8AC3E}">
        <p14:creationId xmlns:p14="http://schemas.microsoft.com/office/powerpoint/2010/main" val="16668635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2511EA-29A9-C13F-ABB3-C2C7B52004DB}"/>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431E94A0-CCD6-B608-4D4E-DDB987F8A513}"/>
              </a:ext>
            </a:extLst>
          </p:cNvPr>
          <p:cNvSpPr>
            <a:spLocks noGrp="1"/>
          </p:cNvSpPr>
          <p:nvPr>
            <p:ph type="body" sz="quarter" idx="12"/>
          </p:nvPr>
        </p:nvSpPr>
        <p:spPr/>
        <p:txBody>
          <a:bodyPr>
            <a:normAutofit/>
          </a:bodyPr>
          <a:lstStyle/>
          <a:p>
            <a:r>
              <a:rPr lang="en-US" dirty="0"/>
              <a:t>Lead-Time Strategy</a:t>
            </a:r>
          </a:p>
        </p:txBody>
      </p:sp>
      <p:sp>
        <p:nvSpPr>
          <p:cNvPr id="4" name="Text Placeholder 3">
            <a:extLst>
              <a:ext uri="{FF2B5EF4-FFF2-40B4-BE49-F238E27FC236}">
                <a16:creationId xmlns:a16="http://schemas.microsoft.com/office/drawing/2014/main" id="{F4B9C9B1-8A67-1F73-FE2C-65E0140F2C27}"/>
              </a:ext>
            </a:extLst>
          </p:cNvPr>
          <p:cNvSpPr>
            <a:spLocks noGrp="1"/>
          </p:cNvSpPr>
          <p:nvPr>
            <p:ph type="body" sz="quarter" idx="17"/>
          </p:nvPr>
        </p:nvSpPr>
        <p:spPr>
          <a:xfrm>
            <a:off x="5191835" y="1573122"/>
            <a:ext cx="6799431" cy="1789464"/>
          </a:xfrm>
        </p:spPr>
        <p:txBody>
          <a:bodyPr/>
          <a:lstStyle/>
          <a:p>
            <a:r>
              <a:rPr lang="en-US" dirty="0"/>
              <a:t>Lean Manufacturing is a business strategy using </a:t>
            </a:r>
            <a:r>
              <a:rPr lang="en-US" dirty="0">
                <a:solidFill>
                  <a:schemeClr val="accent4"/>
                </a:solidFill>
              </a:rPr>
              <a:t>lead-time as a tool</a:t>
            </a:r>
            <a:r>
              <a:rPr lang="en-US" dirty="0"/>
              <a:t> to simultaneously improve:</a:t>
            </a:r>
          </a:p>
          <a:p>
            <a:pPr lvl="1"/>
            <a:r>
              <a:rPr lang="en-US" dirty="0"/>
              <a:t>Quality</a:t>
            </a:r>
          </a:p>
          <a:p>
            <a:pPr lvl="1"/>
            <a:r>
              <a:rPr lang="en-US" dirty="0"/>
              <a:t>Cost</a:t>
            </a:r>
          </a:p>
          <a:p>
            <a:pPr lvl="1"/>
            <a:r>
              <a:rPr lang="en-US" dirty="0"/>
              <a:t>Delivery</a:t>
            </a:r>
          </a:p>
        </p:txBody>
      </p:sp>
      <p:pic>
        <p:nvPicPr>
          <p:cNvPr id="5" name="Picture Placeholder 7">
            <a:extLst>
              <a:ext uri="{FF2B5EF4-FFF2-40B4-BE49-F238E27FC236}">
                <a16:creationId xmlns:a16="http://schemas.microsoft.com/office/drawing/2014/main" id="{6278CFF1-2BB8-456D-1897-4EBF536DF493}"/>
              </a:ext>
            </a:extLst>
          </p:cNvPr>
          <p:cNvPicPr>
            <a:picLocks noChangeAspect="1"/>
          </p:cNvPicPr>
          <p:nvPr/>
        </p:nvPicPr>
        <p:blipFill>
          <a:blip r:embed="rId3">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CBF01601-4F31-B892-8DB3-8D8311F51187}"/>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9526BA37-AA5A-1D93-EEC3-27DC20D64875}"/>
              </a:ext>
            </a:extLst>
          </p:cNvPr>
          <p:cNvPicPr>
            <a:picLocks/>
          </p:cNvPicPr>
          <p:nvPr/>
        </p:nvPicPr>
        <p:blipFill>
          <a:blip r:embed="rId4"/>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87DB6C11-6449-A88F-B345-A3F72B1152BC}"/>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974933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EB33B05-1198-04B4-32BA-825E5D0AC957}"/>
              </a:ext>
            </a:extLst>
          </p:cNvPr>
          <p:cNvSpPr/>
          <p:nvPr/>
        </p:nvSpPr>
        <p:spPr>
          <a:xfrm>
            <a:off x="1793966" y="1632857"/>
            <a:ext cx="8717280" cy="4855029"/>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 Placeholder 1">
            <a:extLst>
              <a:ext uri="{FF2B5EF4-FFF2-40B4-BE49-F238E27FC236}">
                <a16:creationId xmlns:a16="http://schemas.microsoft.com/office/drawing/2014/main" id="{36165EB0-D062-AAAE-0ACC-7E4A207D0D49}"/>
              </a:ext>
            </a:extLst>
          </p:cNvPr>
          <p:cNvSpPr>
            <a:spLocks noGrp="1"/>
          </p:cNvSpPr>
          <p:nvPr>
            <p:ph type="body" sz="quarter" idx="10"/>
          </p:nvPr>
        </p:nvSpPr>
        <p:spPr/>
        <p:txBody>
          <a:bodyPr>
            <a:normAutofit fontScale="85000" lnSpcReduction="20000"/>
          </a:bodyPr>
          <a:lstStyle/>
          <a:p>
            <a:r>
              <a:rPr lang="en-US" dirty="0"/>
              <a:t>Product Lead-Time</a:t>
            </a:r>
          </a:p>
        </p:txBody>
      </p:sp>
      <p:grpSp>
        <p:nvGrpSpPr>
          <p:cNvPr id="31" name="Group 30">
            <a:extLst>
              <a:ext uri="{FF2B5EF4-FFF2-40B4-BE49-F238E27FC236}">
                <a16:creationId xmlns:a16="http://schemas.microsoft.com/office/drawing/2014/main" id="{D76C2599-9E6B-ACF1-7B04-DC3C8A0AD265}"/>
              </a:ext>
            </a:extLst>
          </p:cNvPr>
          <p:cNvGrpSpPr/>
          <p:nvPr/>
        </p:nvGrpSpPr>
        <p:grpSpPr>
          <a:xfrm>
            <a:off x="2102894" y="1818027"/>
            <a:ext cx="8099425" cy="4484688"/>
            <a:chOff x="615950" y="1600200"/>
            <a:chExt cx="8099425" cy="4484688"/>
          </a:xfrm>
        </p:grpSpPr>
        <p:sp>
          <p:nvSpPr>
            <p:cNvPr id="4" name="Rectangle 6">
              <a:extLst>
                <a:ext uri="{FF2B5EF4-FFF2-40B4-BE49-F238E27FC236}">
                  <a16:creationId xmlns:a16="http://schemas.microsoft.com/office/drawing/2014/main" id="{C7BD89EF-6960-C3CF-CC61-8C99B3289450}"/>
                </a:ext>
              </a:extLst>
            </p:cNvPr>
            <p:cNvSpPr>
              <a:spLocks noChangeArrowheads="1"/>
            </p:cNvSpPr>
            <p:nvPr/>
          </p:nvSpPr>
          <p:spPr bwMode="auto">
            <a:xfrm>
              <a:off x="2216150" y="2133600"/>
              <a:ext cx="4800600" cy="685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Proxima Nova Alt Rg" panose="02000506030000020004" pitchFamily="50" charset="0"/>
                </a:rPr>
                <a:t>98%</a:t>
              </a:r>
            </a:p>
          </p:txBody>
        </p:sp>
        <p:sp>
          <p:nvSpPr>
            <p:cNvPr id="5" name="Rectangle 7">
              <a:extLst>
                <a:ext uri="{FF2B5EF4-FFF2-40B4-BE49-F238E27FC236}">
                  <a16:creationId xmlns:a16="http://schemas.microsoft.com/office/drawing/2014/main" id="{60F65F89-D056-C1B6-0464-4B7152366418}"/>
                </a:ext>
              </a:extLst>
            </p:cNvPr>
            <p:cNvSpPr>
              <a:spLocks noChangeArrowheads="1"/>
            </p:cNvSpPr>
            <p:nvPr/>
          </p:nvSpPr>
          <p:spPr bwMode="auto">
            <a:xfrm>
              <a:off x="2293938" y="3200400"/>
              <a:ext cx="4648200" cy="685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Proxima Nova Alt Rg" panose="02000506030000020004" pitchFamily="50" charset="0"/>
                </a:rPr>
                <a:t>99%</a:t>
              </a:r>
            </a:p>
          </p:txBody>
        </p:sp>
        <p:sp>
          <p:nvSpPr>
            <p:cNvPr id="6" name="Rectangle 8">
              <a:extLst>
                <a:ext uri="{FF2B5EF4-FFF2-40B4-BE49-F238E27FC236}">
                  <a16:creationId xmlns:a16="http://schemas.microsoft.com/office/drawing/2014/main" id="{CD82CC66-936E-C9AD-2BDE-0E0525D18417}"/>
                </a:ext>
              </a:extLst>
            </p:cNvPr>
            <p:cNvSpPr>
              <a:spLocks noChangeArrowheads="1"/>
            </p:cNvSpPr>
            <p:nvPr/>
          </p:nvSpPr>
          <p:spPr bwMode="auto">
            <a:xfrm>
              <a:off x="5492750" y="4343400"/>
              <a:ext cx="1524000" cy="685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Proxima Nova Alt Rg" panose="02000506030000020004" pitchFamily="50" charset="0"/>
                </a:rPr>
                <a:t>85%</a:t>
              </a:r>
            </a:p>
          </p:txBody>
        </p:sp>
        <p:sp>
          <p:nvSpPr>
            <p:cNvPr id="7" name="Text Box 9">
              <a:extLst>
                <a:ext uri="{FF2B5EF4-FFF2-40B4-BE49-F238E27FC236}">
                  <a16:creationId xmlns:a16="http://schemas.microsoft.com/office/drawing/2014/main" id="{E4859558-5667-5956-2ACE-7806F734F895}"/>
                </a:ext>
              </a:extLst>
            </p:cNvPr>
            <p:cNvSpPr txBox="1">
              <a:spLocks noChangeArrowheads="1"/>
            </p:cNvSpPr>
            <p:nvPr/>
          </p:nvSpPr>
          <p:spPr bwMode="auto">
            <a:xfrm>
              <a:off x="692150" y="2209800"/>
              <a:ext cx="1263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dirty="0">
                  <a:solidFill>
                    <a:prstClr val="black"/>
                  </a:solidFill>
                  <a:latin typeface="Proxima Nova Alt Rg" panose="02000506030000020004" pitchFamily="50" charset="0"/>
                </a:rPr>
                <a:t>Traditional</a:t>
              </a:r>
            </a:p>
            <a:p>
              <a:pPr defTabSz="457200" eaLnBrk="0" fontAlgn="base" hangingPunct="0">
                <a:spcBef>
                  <a:spcPct val="0"/>
                </a:spcBef>
                <a:spcAft>
                  <a:spcPct val="0"/>
                </a:spcAft>
              </a:pPr>
              <a:r>
                <a:rPr lang="en-US" altLang="en-US" dirty="0">
                  <a:solidFill>
                    <a:prstClr val="black"/>
                  </a:solidFill>
                  <a:latin typeface="Proxima Nova Alt Rg" panose="02000506030000020004" pitchFamily="50" charset="0"/>
                </a:rPr>
                <a:t>Company</a:t>
              </a:r>
            </a:p>
          </p:txBody>
        </p:sp>
        <p:sp>
          <p:nvSpPr>
            <p:cNvPr id="8" name="Text Box 10">
              <a:extLst>
                <a:ext uri="{FF2B5EF4-FFF2-40B4-BE49-F238E27FC236}">
                  <a16:creationId xmlns:a16="http://schemas.microsoft.com/office/drawing/2014/main" id="{1F9CEA36-9FAD-C26C-7287-E742FAE40159}"/>
                </a:ext>
              </a:extLst>
            </p:cNvPr>
            <p:cNvSpPr txBox="1">
              <a:spLocks noChangeArrowheads="1"/>
            </p:cNvSpPr>
            <p:nvPr/>
          </p:nvSpPr>
          <p:spPr bwMode="auto">
            <a:xfrm>
              <a:off x="615950" y="3124200"/>
              <a:ext cx="15176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Traditional</a:t>
              </a:r>
            </a:p>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Improvement</a:t>
              </a:r>
            </a:p>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Strategy</a:t>
              </a:r>
            </a:p>
          </p:txBody>
        </p:sp>
        <p:sp>
          <p:nvSpPr>
            <p:cNvPr id="9" name="Text Box 11">
              <a:extLst>
                <a:ext uri="{FF2B5EF4-FFF2-40B4-BE49-F238E27FC236}">
                  <a16:creationId xmlns:a16="http://schemas.microsoft.com/office/drawing/2014/main" id="{6BEEA3F8-BF0C-95B3-9937-3787E65EE6F9}"/>
                </a:ext>
              </a:extLst>
            </p:cNvPr>
            <p:cNvSpPr txBox="1">
              <a:spLocks noChangeArrowheads="1"/>
            </p:cNvSpPr>
            <p:nvPr/>
          </p:nvSpPr>
          <p:spPr bwMode="auto">
            <a:xfrm>
              <a:off x="692150" y="4267200"/>
              <a:ext cx="10493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“Lean”</a:t>
              </a:r>
            </a:p>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Strategy</a:t>
              </a:r>
            </a:p>
          </p:txBody>
        </p:sp>
        <p:sp>
          <p:nvSpPr>
            <p:cNvPr id="10" name="Rectangle 12">
              <a:extLst>
                <a:ext uri="{FF2B5EF4-FFF2-40B4-BE49-F238E27FC236}">
                  <a16:creationId xmlns:a16="http://schemas.microsoft.com/office/drawing/2014/main" id="{6FBB4CA8-F609-FC5A-8852-E7EB8257AA79}"/>
                </a:ext>
              </a:extLst>
            </p:cNvPr>
            <p:cNvSpPr>
              <a:spLocks noChangeArrowheads="1"/>
            </p:cNvSpPr>
            <p:nvPr/>
          </p:nvSpPr>
          <p:spPr bwMode="auto">
            <a:xfrm>
              <a:off x="6865938" y="2133600"/>
              <a:ext cx="150812"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563C1"/>
                </a:solidFill>
                <a:effectLst/>
                <a:uLnTx/>
                <a:uFillTx/>
                <a:latin typeface="Proxima Nova Alt Rg" panose="02000506030000020004" pitchFamily="50" charset="0"/>
              </a:endParaRPr>
            </a:p>
          </p:txBody>
        </p:sp>
        <p:sp>
          <p:nvSpPr>
            <p:cNvPr id="11" name="Rectangle 13">
              <a:extLst>
                <a:ext uri="{FF2B5EF4-FFF2-40B4-BE49-F238E27FC236}">
                  <a16:creationId xmlns:a16="http://schemas.microsoft.com/office/drawing/2014/main" id="{446F5EF8-FA4A-AAFC-2D44-1A47BBEE1A1A}"/>
                </a:ext>
              </a:extLst>
            </p:cNvPr>
            <p:cNvSpPr>
              <a:spLocks noChangeArrowheads="1"/>
            </p:cNvSpPr>
            <p:nvPr/>
          </p:nvSpPr>
          <p:spPr bwMode="auto">
            <a:xfrm>
              <a:off x="6942138" y="3200400"/>
              <a:ext cx="74612"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2" name="Rectangle 14">
              <a:extLst>
                <a:ext uri="{FF2B5EF4-FFF2-40B4-BE49-F238E27FC236}">
                  <a16:creationId xmlns:a16="http://schemas.microsoft.com/office/drawing/2014/main" id="{F51374E2-D8A5-2F97-C687-704C619277E3}"/>
                </a:ext>
              </a:extLst>
            </p:cNvPr>
            <p:cNvSpPr>
              <a:spLocks noChangeArrowheads="1"/>
            </p:cNvSpPr>
            <p:nvPr/>
          </p:nvSpPr>
          <p:spPr bwMode="auto">
            <a:xfrm>
              <a:off x="5049838" y="5715000"/>
              <a:ext cx="457200" cy="304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3" name="Rectangle 15">
              <a:extLst>
                <a:ext uri="{FF2B5EF4-FFF2-40B4-BE49-F238E27FC236}">
                  <a16:creationId xmlns:a16="http://schemas.microsoft.com/office/drawing/2014/main" id="{AEFFFAC1-C15E-B490-FFF3-7488693E7F63}"/>
                </a:ext>
              </a:extLst>
            </p:cNvPr>
            <p:cNvSpPr>
              <a:spLocks noChangeArrowheads="1"/>
            </p:cNvSpPr>
            <p:nvPr/>
          </p:nvSpPr>
          <p:spPr bwMode="auto">
            <a:xfrm>
              <a:off x="2154238" y="5715000"/>
              <a:ext cx="457200" cy="304800"/>
            </a:xfrm>
            <a:prstGeom prst="rect">
              <a:avLst/>
            </a:prstGeom>
            <a:solidFill>
              <a:srgbClr val="DDDDD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14" name="Text Box 16">
              <a:extLst>
                <a:ext uri="{FF2B5EF4-FFF2-40B4-BE49-F238E27FC236}">
                  <a16:creationId xmlns:a16="http://schemas.microsoft.com/office/drawing/2014/main" id="{F94649EE-7FB5-5407-4180-B1EE4F85ED01}"/>
                </a:ext>
              </a:extLst>
            </p:cNvPr>
            <p:cNvSpPr txBox="1">
              <a:spLocks noChangeArrowheads="1"/>
            </p:cNvSpPr>
            <p:nvPr/>
          </p:nvSpPr>
          <p:spPr bwMode="auto">
            <a:xfrm>
              <a:off x="5722938" y="5676900"/>
              <a:ext cx="15160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Value Added</a:t>
              </a:r>
            </a:p>
          </p:txBody>
        </p:sp>
        <p:sp>
          <p:nvSpPr>
            <p:cNvPr id="15" name="Text Box 17">
              <a:extLst>
                <a:ext uri="{FF2B5EF4-FFF2-40B4-BE49-F238E27FC236}">
                  <a16:creationId xmlns:a16="http://schemas.microsoft.com/office/drawing/2014/main" id="{DE35E93A-1044-C6F8-9598-1A011B2A5155}"/>
                </a:ext>
              </a:extLst>
            </p:cNvPr>
            <p:cNvSpPr txBox="1">
              <a:spLocks noChangeArrowheads="1"/>
            </p:cNvSpPr>
            <p:nvPr/>
          </p:nvSpPr>
          <p:spPr bwMode="auto">
            <a:xfrm>
              <a:off x="2840038" y="5715000"/>
              <a:ext cx="19939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Non-Value Added</a:t>
              </a:r>
            </a:p>
          </p:txBody>
        </p:sp>
        <p:sp>
          <p:nvSpPr>
            <p:cNvPr id="16" name="Text Box 18">
              <a:extLst>
                <a:ext uri="{FF2B5EF4-FFF2-40B4-BE49-F238E27FC236}">
                  <a16:creationId xmlns:a16="http://schemas.microsoft.com/office/drawing/2014/main" id="{1B039797-5C00-E4AC-59C8-AE634B478F82}"/>
                </a:ext>
              </a:extLst>
            </p:cNvPr>
            <p:cNvSpPr txBox="1">
              <a:spLocks noChangeArrowheads="1"/>
            </p:cNvSpPr>
            <p:nvPr/>
          </p:nvSpPr>
          <p:spPr bwMode="auto">
            <a:xfrm>
              <a:off x="6635750" y="1600200"/>
              <a:ext cx="4889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2%</a:t>
              </a:r>
            </a:p>
          </p:txBody>
        </p:sp>
        <p:sp>
          <p:nvSpPr>
            <p:cNvPr id="17" name="Text Box 19">
              <a:extLst>
                <a:ext uri="{FF2B5EF4-FFF2-40B4-BE49-F238E27FC236}">
                  <a16:creationId xmlns:a16="http://schemas.microsoft.com/office/drawing/2014/main" id="{87843345-E715-C4AD-9296-29E2804F6EC4}"/>
                </a:ext>
              </a:extLst>
            </p:cNvPr>
            <p:cNvSpPr txBox="1">
              <a:spLocks noChangeArrowheads="1"/>
            </p:cNvSpPr>
            <p:nvPr/>
          </p:nvSpPr>
          <p:spPr bwMode="auto">
            <a:xfrm>
              <a:off x="6635750" y="2819400"/>
              <a:ext cx="431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1%</a:t>
              </a:r>
            </a:p>
          </p:txBody>
        </p:sp>
        <p:sp>
          <p:nvSpPr>
            <p:cNvPr id="18" name="Text Box 20">
              <a:extLst>
                <a:ext uri="{FF2B5EF4-FFF2-40B4-BE49-F238E27FC236}">
                  <a16:creationId xmlns:a16="http://schemas.microsoft.com/office/drawing/2014/main" id="{CFDA4E03-D810-659C-BDD4-2D50EF5E7E56}"/>
                </a:ext>
              </a:extLst>
            </p:cNvPr>
            <p:cNvSpPr txBox="1">
              <a:spLocks noChangeArrowheads="1"/>
            </p:cNvSpPr>
            <p:nvPr/>
          </p:nvSpPr>
          <p:spPr bwMode="auto">
            <a:xfrm>
              <a:off x="6561138" y="3962400"/>
              <a:ext cx="582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15%</a:t>
              </a:r>
            </a:p>
          </p:txBody>
        </p:sp>
        <p:sp>
          <p:nvSpPr>
            <p:cNvPr id="19" name="Line 21">
              <a:extLst>
                <a:ext uri="{FF2B5EF4-FFF2-40B4-BE49-F238E27FC236}">
                  <a16:creationId xmlns:a16="http://schemas.microsoft.com/office/drawing/2014/main" id="{1260AA5B-11AA-A7CA-0139-408BA294D94D}"/>
                </a:ext>
              </a:extLst>
            </p:cNvPr>
            <p:cNvSpPr>
              <a:spLocks noChangeShapeType="1"/>
            </p:cNvSpPr>
            <p:nvPr/>
          </p:nvSpPr>
          <p:spPr bwMode="auto">
            <a:xfrm>
              <a:off x="2216150" y="1828800"/>
              <a:ext cx="0" cy="327660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20" name="Line 22">
              <a:extLst>
                <a:ext uri="{FF2B5EF4-FFF2-40B4-BE49-F238E27FC236}">
                  <a16:creationId xmlns:a16="http://schemas.microsoft.com/office/drawing/2014/main" id="{D9327E1D-B134-C386-D27D-AE0F8640C7E8}"/>
                </a:ext>
              </a:extLst>
            </p:cNvPr>
            <p:cNvSpPr>
              <a:spLocks noChangeShapeType="1"/>
            </p:cNvSpPr>
            <p:nvPr/>
          </p:nvSpPr>
          <p:spPr bwMode="auto">
            <a:xfrm flipH="1">
              <a:off x="7016750" y="4724400"/>
              <a:ext cx="3810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21" name="Line 23">
              <a:extLst>
                <a:ext uri="{FF2B5EF4-FFF2-40B4-BE49-F238E27FC236}">
                  <a16:creationId xmlns:a16="http://schemas.microsoft.com/office/drawing/2014/main" id="{102819C8-971A-9CAA-6B28-BE6926F62496}"/>
                </a:ext>
              </a:extLst>
            </p:cNvPr>
            <p:cNvSpPr>
              <a:spLocks noChangeShapeType="1"/>
            </p:cNvSpPr>
            <p:nvPr/>
          </p:nvSpPr>
          <p:spPr bwMode="auto">
            <a:xfrm>
              <a:off x="5037138" y="4724400"/>
              <a:ext cx="455612"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22" name="Line 24">
              <a:extLst>
                <a:ext uri="{FF2B5EF4-FFF2-40B4-BE49-F238E27FC236}">
                  <a16:creationId xmlns:a16="http://schemas.microsoft.com/office/drawing/2014/main" id="{C49E8B94-28A9-7576-DFBC-1B87455FB122}"/>
                </a:ext>
              </a:extLst>
            </p:cNvPr>
            <p:cNvSpPr>
              <a:spLocks noChangeShapeType="1"/>
            </p:cNvSpPr>
            <p:nvPr/>
          </p:nvSpPr>
          <p:spPr bwMode="auto">
            <a:xfrm flipH="1">
              <a:off x="7016750" y="2514600"/>
              <a:ext cx="306388"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23" name="Text Box 25">
              <a:extLst>
                <a:ext uri="{FF2B5EF4-FFF2-40B4-BE49-F238E27FC236}">
                  <a16:creationId xmlns:a16="http://schemas.microsoft.com/office/drawing/2014/main" id="{718BF491-3A2B-AD9E-F08D-6761D129167C}"/>
                </a:ext>
              </a:extLst>
            </p:cNvPr>
            <p:cNvSpPr txBox="1">
              <a:spLocks noChangeArrowheads="1"/>
            </p:cNvSpPr>
            <p:nvPr/>
          </p:nvSpPr>
          <p:spPr bwMode="auto">
            <a:xfrm>
              <a:off x="7323138" y="2133600"/>
              <a:ext cx="10826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1600">
                  <a:solidFill>
                    <a:prstClr val="black"/>
                  </a:solidFill>
                  <a:latin typeface="Proxima Nova Alt Rg" panose="02000506030000020004" pitchFamily="50" charset="0"/>
                </a:rPr>
                <a:t>Original</a:t>
              </a:r>
            </a:p>
            <a:p>
              <a:pPr defTabSz="457200" eaLnBrk="0" fontAlgn="base" hangingPunct="0">
                <a:spcBef>
                  <a:spcPct val="0"/>
                </a:spcBef>
                <a:spcAft>
                  <a:spcPct val="0"/>
                </a:spcAft>
              </a:pPr>
              <a:r>
                <a:rPr lang="en-US" altLang="en-US" sz="1600">
                  <a:solidFill>
                    <a:prstClr val="black"/>
                  </a:solidFill>
                  <a:latin typeface="Proxima Nova Alt Rg" panose="02000506030000020004" pitchFamily="50" charset="0"/>
                </a:rPr>
                <a:t>Lead-time</a:t>
              </a:r>
              <a:endParaRPr lang="en-US" altLang="en-US">
                <a:solidFill>
                  <a:prstClr val="black"/>
                </a:solidFill>
                <a:latin typeface="Proxima Nova Alt Rg" panose="02000506030000020004" pitchFamily="50" charset="0"/>
              </a:endParaRPr>
            </a:p>
          </p:txBody>
        </p:sp>
        <p:sp>
          <p:nvSpPr>
            <p:cNvPr id="24" name="Text Box 26">
              <a:extLst>
                <a:ext uri="{FF2B5EF4-FFF2-40B4-BE49-F238E27FC236}">
                  <a16:creationId xmlns:a16="http://schemas.microsoft.com/office/drawing/2014/main" id="{955CC322-FA7A-F789-582E-3F61569A02EE}"/>
                </a:ext>
              </a:extLst>
            </p:cNvPr>
            <p:cNvSpPr txBox="1">
              <a:spLocks noChangeArrowheads="1"/>
            </p:cNvSpPr>
            <p:nvPr/>
          </p:nvSpPr>
          <p:spPr bwMode="auto">
            <a:xfrm>
              <a:off x="7246938" y="3352800"/>
              <a:ext cx="14684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1600">
                  <a:solidFill>
                    <a:prstClr val="black"/>
                  </a:solidFill>
                  <a:latin typeface="Proxima Nova Alt Rg" panose="02000506030000020004" pitchFamily="50" charset="0"/>
                </a:rPr>
                <a:t>    Minor</a:t>
              </a:r>
            </a:p>
            <a:p>
              <a:pPr defTabSz="457200" eaLnBrk="0" fontAlgn="base" hangingPunct="0">
                <a:spcBef>
                  <a:spcPct val="0"/>
                </a:spcBef>
                <a:spcAft>
                  <a:spcPct val="0"/>
                </a:spcAft>
              </a:pPr>
              <a:r>
                <a:rPr lang="en-US" altLang="en-US" sz="1600">
                  <a:solidFill>
                    <a:prstClr val="black"/>
                  </a:solidFill>
                  <a:latin typeface="Proxima Nova Alt Rg" panose="02000506030000020004" pitchFamily="50" charset="0"/>
                </a:rPr>
                <a:t>Improvements</a:t>
              </a:r>
              <a:endParaRPr lang="en-US" altLang="en-US">
                <a:solidFill>
                  <a:prstClr val="black"/>
                </a:solidFill>
                <a:latin typeface="Proxima Nova Alt Rg" panose="02000506030000020004" pitchFamily="50" charset="0"/>
              </a:endParaRPr>
            </a:p>
          </p:txBody>
        </p:sp>
        <p:sp>
          <p:nvSpPr>
            <p:cNvPr id="25" name="Text Box 27">
              <a:extLst>
                <a:ext uri="{FF2B5EF4-FFF2-40B4-BE49-F238E27FC236}">
                  <a16:creationId xmlns:a16="http://schemas.microsoft.com/office/drawing/2014/main" id="{600E6F30-644C-AB46-044C-E28E7FEFE181}"/>
                </a:ext>
              </a:extLst>
            </p:cNvPr>
            <p:cNvSpPr txBox="1">
              <a:spLocks noChangeArrowheads="1"/>
            </p:cNvSpPr>
            <p:nvPr/>
          </p:nvSpPr>
          <p:spPr bwMode="auto">
            <a:xfrm>
              <a:off x="2978150" y="4191000"/>
              <a:ext cx="1677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srgbClr val="000066"/>
                  </a:solidFill>
                  <a:latin typeface="Proxima Nova Alt Rg" panose="02000506030000020004" pitchFamily="50" charset="0"/>
                </a:rPr>
                <a:t>Major</a:t>
              </a:r>
            </a:p>
            <a:p>
              <a:pPr defTabSz="457200" eaLnBrk="0" fontAlgn="base" hangingPunct="0">
                <a:spcBef>
                  <a:spcPct val="0"/>
                </a:spcBef>
                <a:spcAft>
                  <a:spcPct val="0"/>
                </a:spcAft>
              </a:pPr>
              <a:r>
                <a:rPr lang="en-US" altLang="en-US">
                  <a:solidFill>
                    <a:srgbClr val="000066"/>
                  </a:solidFill>
                  <a:latin typeface="Proxima Nova Alt Rg" panose="02000506030000020004" pitchFamily="50" charset="0"/>
                </a:rPr>
                <a:t>Improvements</a:t>
              </a:r>
            </a:p>
          </p:txBody>
        </p:sp>
        <p:sp>
          <p:nvSpPr>
            <p:cNvPr id="26" name="Line 28">
              <a:extLst>
                <a:ext uri="{FF2B5EF4-FFF2-40B4-BE49-F238E27FC236}">
                  <a16:creationId xmlns:a16="http://schemas.microsoft.com/office/drawing/2014/main" id="{13026A0D-2432-C1EA-0E78-352599BE29A4}"/>
                </a:ext>
              </a:extLst>
            </p:cNvPr>
            <p:cNvSpPr>
              <a:spLocks noChangeShapeType="1"/>
            </p:cNvSpPr>
            <p:nvPr/>
          </p:nvSpPr>
          <p:spPr bwMode="auto">
            <a:xfrm>
              <a:off x="7016750" y="4800600"/>
              <a:ext cx="0" cy="3048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27" name="Rectangle 32">
              <a:extLst>
                <a:ext uri="{FF2B5EF4-FFF2-40B4-BE49-F238E27FC236}">
                  <a16:creationId xmlns:a16="http://schemas.microsoft.com/office/drawing/2014/main" id="{B67EC171-24DE-1CF3-12A6-A42034C17257}"/>
                </a:ext>
              </a:extLst>
            </p:cNvPr>
            <p:cNvSpPr>
              <a:spLocks noChangeArrowheads="1"/>
            </p:cNvSpPr>
            <p:nvPr/>
          </p:nvSpPr>
          <p:spPr bwMode="auto">
            <a:xfrm>
              <a:off x="6865938" y="4343400"/>
              <a:ext cx="150812" cy="685800"/>
            </a:xfrm>
            <a:prstGeom prst="rect">
              <a:avLst/>
            </a:prstGeom>
            <a:solidFill>
              <a:srgbClr val="0563C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563C1"/>
                </a:solidFill>
                <a:effectLst/>
                <a:uLnTx/>
                <a:uFillTx/>
                <a:latin typeface="Proxima Nova Alt Rg" panose="02000506030000020004" pitchFamily="50" charset="0"/>
              </a:endParaRPr>
            </a:p>
          </p:txBody>
        </p:sp>
        <p:sp>
          <p:nvSpPr>
            <p:cNvPr id="28" name="Line 33">
              <a:extLst>
                <a:ext uri="{FF2B5EF4-FFF2-40B4-BE49-F238E27FC236}">
                  <a16:creationId xmlns:a16="http://schemas.microsoft.com/office/drawing/2014/main" id="{382D07E4-291A-CD71-ABA3-0A8B5930DE17}"/>
                </a:ext>
              </a:extLst>
            </p:cNvPr>
            <p:cNvSpPr>
              <a:spLocks noChangeShapeType="1"/>
            </p:cNvSpPr>
            <p:nvPr/>
          </p:nvSpPr>
          <p:spPr bwMode="auto">
            <a:xfrm>
              <a:off x="1989138" y="3505200"/>
              <a:ext cx="304800"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29" name="Line 34">
              <a:extLst>
                <a:ext uri="{FF2B5EF4-FFF2-40B4-BE49-F238E27FC236}">
                  <a16:creationId xmlns:a16="http://schemas.microsoft.com/office/drawing/2014/main" id="{D12167D9-6CBC-F84E-0937-7B057C154C1D}"/>
                </a:ext>
              </a:extLst>
            </p:cNvPr>
            <p:cNvSpPr>
              <a:spLocks noChangeShapeType="1"/>
            </p:cNvSpPr>
            <p:nvPr/>
          </p:nvSpPr>
          <p:spPr bwMode="auto">
            <a:xfrm>
              <a:off x="2216150" y="5105400"/>
              <a:ext cx="5106988"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0" name="Line 35">
              <a:extLst>
                <a:ext uri="{FF2B5EF4-FFF2-40B4-BE49-F238E27FC236}">
                  <a16:creationId xmlns:a16="http://schemas.microsoft.com/office/drawing/2014/main" id="{27D3658A-9FDC-32EE-E7C5-2717142557F1}"/>
                </a:ext>
              </a:extLst>
            </p:cNvPr>
            <p:cNvSpPr>
              <a:spLocks noChangeShapeType="1"/>
            </p:cNvSpPr>
            <p:nvPr/>
          </p:nvSpPr>
          <p:spPr bwMode="auto">
            <a:xfrm flipH="1">
              <a:off x="7016750" y="3581400"/>
              <a:ext cx="306388"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grpSp>
    </p:spTree>
    <p:extLst>
      <p:ext uri="{BB962C8B-B14F-4D97-AF65-F5344CB8AC3E}">
        <p14:creationId xmlns:p14="http://schemas.microsoft.com/office/powerpoint/2010/main" val="16035999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94A4E9D-7E2E-D7D5-7A5C-1B6CBECF1FE9}"/>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2F26BAD4-F2BA-BABA-FEB4-9BC85A5A996C}"/>
              </a:ext>
            </a:extLst>
          </p:cNvPr>
          <p:cNvSpPr>
            <a:spLocks noGrp="1"/>
          </p:cNvSpPr>
          <p:nvPr>
            <p:ph type="body" sz="quarter" idx="12"/>
          </p:nvPr>
        </p:nvSpPr>
        <p:spPr/>
        <p:txBody>
          <a:bodyPr>
            <a:normAutofit fontScale="77500" lnSpcReduction="20000"/>
          </a:bodyPr>
          <a:lstStyle/>
          <a:p>
            <a:r>
              <a:rPr lang="en-US" dirty="0"/>
              <a:t>Effects of “Batch” Manufacturing</a:t>
            </a:r>
          </a:p>
        </p:txBody>
      </p:sp>
      <p:sp>
        <p:nvSpPr>
          <p:cNvPr id="4" name="Text Placeholder 3">
            <a:extLst>
              <a:ext uri="{FF2B5EF4-FFF2-40B4-BE49-F238E27FC236}">
                <a16:creationId xmlns:a16="http://schemas.microsoft.com/office/drawing/2014/main" id="{527DF010-CF3A-1A9A-03E6-A4331265177C}"/>
              </a:ext>
            </a:extLst>
          </p:cNvPr>
          <p:cNvSpPr>
            <a:spLocks noGrp="1"/>
          </p:cNvSpPr>
          <p:nvPr>
            <p:ph type="body" sz="quarter" idx="17"/>
          </p:nvPr>
        </p:nvSpPr>
        <p:spPr>
          <a:xfrm>
            <a:off x="5191835" y="1573122"/>
            <a:ext cx="6799431" cy="4635628"/>
          </a:xfrm>
        </p:spPr>
        <p:txBody>
          <a:bodyPr/>
          <a:lstStyle/>
          <a:p>
            <a:r>
              <a:rPr lang="en-US" dirty="0"/>
              <a:t>Long lead times</a:t>
            </a:r>
          </a:p>
          <a:p>
            <a:r>
              <a:rPr lang="en-US" dirty="0"/>
              <a:t>Excess WIP/inventory</a:t>
            </a:r>
          </a:p>
          <a:p>
            <a:r>
              <a:rPr lang="en-US" dirty="0"/>
              <a:t>Creates waste </a:t>
            </a:r>
          </a:p>
          <a:p>
            <a:pPr lvl="1"/>
            <a:r>
              <a:rPr lang="en-US" dirty="0"/>
              <a:t>Wait</a:t>
            </a:r>
          </a:p>
          <a:p>
            <a:pPr lvl="1"/>
            <a:r>
              <a:rPr lang="en-US" dirty="0"/>
              <a:t>Travel</a:t>
            </a:r>
          </a:p>
          <a:p>
            <a:pPr lvl="1"/>
            <a:r>
              <a:rPr lang="en-US" dirty="0"/>
              <a:t>Over Production, etc.</a:t>
            </a:r>
          </a:p>
          <a:p>
            <a:r>
              <a:rPr lang="en-US" dirty="0"/>
              <a:t>Resource consumption </a:t>
            </a:r>
          </a:p>
          <a:p>
            <a:pPr lvl="1"/>
            <a:r>
              <a:rPr lang="en-US" dirty="0"/>
              <a:t>Handling</a:t>
            </a:r>
          </a:p>
          <a:p>
            <a:pPr lvl="1"/>
            <a:r>
              <a:rPr lang="en-US" dirty="0"/>
              <a:t>Floor Space</a:t>
            </a:r>
          </a:p>
          <a:p>
            <a:pPr lvl="1"/>
            <a:r>
              <a:rPr lang="en-US" dirty="0"/>
              <a:t>Associates</a:t>
            </a:r>
          </a:p>
          <a:p>
            <a:r>
              <a:rPr lang="en-US" dirty="0"/>
              <a:t>Increases chances for poor quality</a:t>
            </a:r>
          </a:p>
          <a:p>
            <a:endParaRPr lang="en-US" dirty="0"/>
          </a:p>
        </p:txBody>
      </p:sp>
      <p:pic>
        <p:nvPicPr>
          <p:cNvPr id="5" name="Picture Placeholder 7">
            <a:extLst>
              <a:ext uri="{FF2B5EF4-FFF2-40B4-BE49-F238E27FC236}">
                <a16:creationId xmlns:a16="http://schemas.microsoft.com/office/drawing/2014/main" id="{AD9E430F-6265-B965-BFF3-D74874EB7E09}"/>
              </a:ext>
            </a:extLst>
          </p:cNvPr>
          <p:cNvPicPr>
            <a:picLocks noChangeAspect="1"/>
          </p:cNvPicPr>
          <p:nvPr/>
        </p:nvPicPr>
        <p:blipFill>
          <a:blip r:embed="rId2">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22579A27-2007-79C2-C73C-FC3B89CF9148}"/>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F72E78B5-AD8A-4AD8-CDDB-09C8D062063F}"/>
              </a:ext>
            </a:extLst>
          </p:cNvPr>
          <p:cNvPicPr>
            <a:picLocks/>
          </p:cNvPicPr>
          <p:nvPr/>
        </p:nvPicPr>
        <p:blipFill>
          <a:blip r:embed="rId3"/>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5C6C60BF-C4BB-C00E-F96C-25E55488A089}"/>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885937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F4C31F-52D4-6780-0074-EE8194BEFBED}"/>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29AF40A4-B7D3-B522-A093-4EA567923833}"/>
              </a:ext>
            </a:extLst>
          </p:cNvPr>
          <p:cNvSpPr>
            <a:spLocks noGrp="1"/>
          </p:cNvSpPr>
          <p:nvPr>
            <p:ph type="body" sz="quarter" idx="12"/>
          </p:nvPr>
        </p:nvSpPr>
        <p:spPr/>
        <p:txBody>
          <a:bodyPr/>
          <a:lstStyle/>
          <a:p>
            <a:r>
              <a:rPr lang="en-US" dirty="0"/>
              <a:t>“Lean” Attributes</a:t>
            </a:r>
          </a:p>
        </p:txBody>
      </p:sp>
      <p:sp>
        <p:nvSpPr>
          <p:cNvPr id="4" name="Text Placeholder 3">
            <a:extLst>
              <a:ext uri="{FF2B5EF4-FFF2-40B4-BE49-F238E27FC236}">
                <a16:creationId xmlns:a16="http://schemas.microsoft.com/office/drawing/2014/main" id="{39A99B51-98E2-0202-13A6-A1B7692FB4DA}"/>
              </a:ext>
            </a:extLst>
          </p:cNvPr>
          <p:cNvSpPr>
            <a:spLocks noGrp="1"/>
          </p:cNvSpPr>
          <p:nvPr>
            <p:ph type="body" sz="quarter" idx="17"/>
          </p:nvPr>
        </p:nvSpPr>
        <p:spPr>
          <a:xfrm>
            <a:off x="5191835" y="1573122"/>
            <a:ext cx="6799431" cy="2685094"/>
          </a:xfrm>
        </p:spPr>
        <p:txBody>
          <a:bodyPr/>
          <a:lstStyle/>
          <a:p>
            <a:r>
              <a:rPr lang="en-US" dirty="0"/>
              <a:t>Several Machines = One Operator</a:t>
            </a:r>
          </a:p>
          <a:p>
            <a:r>
              <a:rPr lang="en-US" dirty="0"/>
              <a:t>Multi-Skilled Work Force</a:t>
            </a:r>
          </a:p>
          <a:p>
            <a:r>
              <a:rPr lang="en-US" dirty="0"/>
              <a:t>Cellular Designed Layouts</a:t>
            </a:r>
          </a:p>
          <a:p>
            <a:r>
              <a:rPr lang="en-US" dirty="0"/>
              <a:t>One-Piece-Flow</a:t>
            </a:r>
          </a:p>
          <a:p>
            <a:r>
              <a:rPr lang="en-US" dirty="0"/>
              <a:t>Mixed Model Production</a:t>
            </a:r>
          </a:p>
          <a:p>
            <a:r>
              <a:rPr lang="en-US" dirty="0"/>
              <a:t>Production = Customer Demand</a:t>
            </a:r>
          </a:p>
          <a:p>
            <a:endParaRPr lang="en-US" dirty="0"/>
          </a:p>
        </p:txBody>
      </p:sp>
      <p:pic>
        <p:nvPicPr>
          <p:cNvPr id="5" name="Picture Placeholder 7">
            <a:extLst>
              <a:ext uri="{FF2B5EF4-FFF2-40B4-BE49-F238E27FC236}">
                <a16:creationId xmlns:a16="http://schemas.microsoft.com/office/drawing/2014/main" id="{0A401E81-A6CD-7516-DB55-D28F88869640}"/>
              </a:ext>
            </a:extLst>
          </p:cNvPr>
          <p:cNvPicPr>
            <a:picLocks noChangeAspect="1"/>
          </p:cNvPicPr>
          <p:nvPr/>
        </p:nvPicPr>
        <p:blipFill>
          <a:blip r:embed="rId2">
            <a:grayscl/>
          </a:blip>
          <a:srcRect l="12222" r="12222"/>
          <a:stretch>
            <a:fillRect/>
          </a:stretch>
        </p:blipFill>
        <p:spPr>
          <a:xfrm>
            <a:off x="534882" y="1412856"/>
            <a:ext cx="3886200" cy="3429000"/>
          </a:xfrm>
          <a:prstGeom prst="rect">
            <a:avLst/>
          </a:prstGeom>
        </p:spPr>
      </p:pic>
      <p:sp>
        <p:nvSpPr>
          <p:cNvPr id="6" name="Flowchart: Direct Access Storage 5">
            <a:extLst>
              <a:ext uri="{FF2B5EF4-FFF2-40B4-BE49-F238E27FC236}">
                <a16:creationId xmlns:a16="http://schemas.microsoft.com/office/drawing/2014/main" id="{52FCF349-1453-78A4-DD90-CC6C65928143}"/>
              </a:ext>
            </a:extLst>
          </p:cNvPr>
          <p:cNvSpPr/>
          <p:nvPr/>
        </p:nvSpPr>
        <p:spPr>
          <a:xfrm rot="19161984">
            <a:off x="-67578" y="4953717"/>
            <a:ext cx="2851191" cy="489710"/>
          </a:xfrm>
          <a:prstGeom prst="flowChartMagneticDrum">
            <a:avLst/>
          </a:prstGeom>
          <a:solidFill>
            <a:srgbClr val="000000"/>
          </a:solidFill>
          <a:ln w="12700" cap="flat">
            <a:solidFill>
              <a:schemeClr val="tx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0E19687D-3A17-D408-A12C-3EB9E0BBC9F0}"/>
              </a:ext>
            </a:extLst>
          </p:cNvPr>
          <p:cNvPicPr>
            <a:picLocks/>
          </p:cNvPicPr>
          <p:nvPr/>
        </p:nvPicPr>
        <p:blipFill>
          <a:blip r:embed="rId3"/>
          <a:stretch>
            <a:fillRect/>
          </a:stretch>
        </p:blipFill>
        <p:spPr>
          <a:xfrm>
            <a:off x="1328112" y="2752209"/>
            <a:ext cx="2659307" cy="2508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Rounded Corners 7">
            <a:extLst>
              <a:ext uri="{FF2B5EF4-FFF2-40B4-BE49-F238E27FC236}">
                <a16:creationId xmlns:a16="http://schemas.microsoft.com/office/drawing/2014/main" id="{39F95E4A-58FE-F42F-959F-3FE620734810}"/>
              </a:ext>
            </a:extLst>
          </p:cNvPr>
          <p:cNvSpPr/>
          <p:nvPr/>
        </p:nvSpPr>
        <p:spPr>
          <a:xfrm>
            <a:off x="1677752" y="3640809"/>
            <a:ext cx="1993361" cy="1051372"/>
          </a:xfrm>
          <a:prstGeom prst="round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500595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EB33B05-1198-04B4-32BA-825E5D0AC957}"/>
              </a:ext>
            </a:extLst>
          </p:cNvPr>
          <p:cNvSpPr/>
          <p:nvPr/>
        </p:nvSpPr>
        <p:spPr>
          <a:xfrm>
            <a:off x="1737360" y="1512026"/>
            <a:ext cx="8717280" cy="4855029"/>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 Placeholder 1">
            <a:extLst>
              <a:ext uri="{FF2B5EF4-FFF2-40B4-BE49-F238E27FC236}">
                <a16:creationId xmlns:a16="http://schemas.microsoft.com/office/drawing/2014/main" id="{36165EB0-D062-AAAE-0ACC-7E4A207D0D49}"/>
              </a:ext>
            </a:extLst>
          </p:cNvPr>
          <p:cNvSpPr>
            <a:spLocks noGrp="1"/>
          </p:cNvSpPr>
          <p:nvPr>
            <p:ph type="body" sz="quarter" idx="10"/>
          </p:nvPr>
        </p:nvSpPr>
        <p:spPr/>
        <p:txBody>
          <a:bodyPr>
            <a:normAutofit fontScale="85000" lnSpcReduction="20000"/>
          </a:bodyPr>
          <a:lstStyle/>
          <a:p>
            <a:r>
              <a:rPr lang="en-US" dirty="0"/>
              <a:t>“Lean” Lead-Time</a:t>
            </a:r>
          </a:p>
        </p:txBody>
      </p:sp>
      <p:grpSp>
        <p:nvGrpSpPr>
          <p:cNvPr id="84" name="Group 83">
            <a:extLst>
              <a:ext uri="{FF2B5EF4-FFF2-40B4-BE49-F238E27FC236}">
                <a16:creationId xmlns:a16="http://schemas.microsoft.com/office/drawing/2014/main" id="{19BFE4CA-C9A8-19DC-F1C4-4C18894EB413}"/>
              </a:ext>
            </a:extLst>
          </p:cNvPr>
          <p:cNvGrpSpPr/>
          <p:nvPr/>
        </p:nvGrpSpPr>
        <p:grpSpPr>
          <a:xfrm>
            <a:off x="2019300" y="1763871"/>
            <a:ext cx="8153400" cy="4351338"/>
            <a:chOff x="533400" y="1600200"/>
            <a:chExt cx="8153400" cy="4351338"/>
          </a:xfrm>
        </p:grpSpPr>
        <p:sp>
          <p:nvSpPr>
            <p:cNvPr id="3" name="Text Box 2">
              <a:extLst>
                <a:ext uri="{FF2B5EF4-FFF2-40B4-BE49-F238E27FC236}">
                  <a16:creationId xmlns:a16="http://schemas.microsoft.com/office/drawing/2014/main" id="{ED94D913-8139-617D-9A6B-693C6ABABBB8}"/>
                </a:ext>
              </a:extLst>
            </p:cNvPr>
            <p:cNvSpPr txBox="1">
              <a:spLocks noChangeArrowheads="1"/>
            </p:cNvSpPr>
            <p:nvPr/>
          </p:nvSpPr>
          <p:spPr bwMode="auto">
            <a:xfrm>
              <a:off x="2300288" y="1600200"/>
              <a:ext cx="1498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4 Minutes</a:t>
              </a:r>
            </a:p>
          </p:txBody>
        </p:sp>
        <p:sp>
          <p:nvSpPr>
            <p:cNvPr id="33" name="Text Box 3">
              <a:extLst>
                <a:ext uri="{FF2B5EF4-FFF2-40B4-BE49-F238E27FC236}">
                  <a16:creationId xmlns:a16="http://schemas.microsoft.com/office/drawing/2014/main" id="{4FA124F5-1AA9-94E1-46DF-419C76442B97}"/>
                </a:ext>
              </a:extLst>
            </p:cNvPr>
            <p:cNvSpPr txBox="1">
              <a:spLocks noChangeArrowheads="1"/>
            </p:cNvSpPr>
            <p:nvPr/>
          </p:nvSpPr>
          <p:spPr bwMode="auto">
            <a:xfrm>
              <a:off x="1828800" y="2362200"/>
              <a:ext cx="6340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Time: 1  2  3  4  5  6  7  8  9  10  11  12  13  14  15  16 17 18 19 20 </a:t>
              </a:r>
            </a:p>
          </p:txBody>
        </p:sp>
        <p:sp>
          <p:nvSpPr>
            <p:cNvPr id="34" name="Rectangle 4">
              <a:extLst>
                <a:ext uri="{FF2B5EF4-FFF2-40B4-BE49-F238E27FC236}">
                  <a16:creationId xmlns:a16="http://schemas.microsoft.com/office/drawing/2014/main" id="{148E580B-55C2-2FAE-F3B3-36A6D5137051}"/>
                </a:ext>
              </a:extLst>
            </p:cNvPr>
            <p:cNvSpPr>
              <a:spLocks noChangeArrowheads="1"/>
            </p:cNvSpPr>
            <p:nvPr/>
          </p:nvSpPr>
          <p:spPr bwMode="auto">
            <a:xfrm>
              <a:off x="533400" y="2947988"/>
              <a:ext cx="685800" cy="22860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5" name="Oval 5">
              <a:extLst>
                <a:ext uri="{FF2B5EF4-FFF2-40B4-BE49-F238E27FC236}">
                  <a16:creationId xmlns:a16="http://schemas.microsoft.com/office/drawing/2014/main" id="{814E8459-DAA5-BF63-BC7B-2F6FD8D0B3EB}"/>
                </a:ext>
              </a:extLst>
            </p:cNvPr>
            <p:cNvSpPr>
              <a:spLocks noChangeArrowheads="1"/>
            </p:cNvSpPr>
            <p:nvPr/>
          </p:nvSpPr>
          <p:spPr bwMode="auto">
            <a:xfrm>
              <a:off x="609600" y="3481388"/>
              <a:ext cx="533400" cy="304800"/>
            </a:xfrm>
            <a:prstGeom prst="ellipse">
              <a:avLst/>
            </a:prstGeom>
            <a:solidFill>
              <a:srgbClr val="0563C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36" name="Text Box 6">
              <a:extLst>
                <a:ext uri="{FF2B5EF4-FFF2-40B4-BE49-F238E27FC236}">
                  <a16:creationId xmlns:a16="http://schemas.microsoft.com/office/drawing/2014/main" id="{2966E355-AD81-2A06-FAB0-30854A9A4386}"/>
                </a:ext>
              </a:extLst>
            </p:cNvPr>
            <p:cNvSpPr txBox="1">
              <a:spLocks noChangeArrowheads="1"/>
            </p:cNvSpPr>
            <p:nvPr/>
          </p:nvSpPr>
          <p:spPr bwMode="auto">
            <a:xfrm>
              <a:off x="1295400" y="4852988"/>
              <a:ext cx="1198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50000"/>
                </a:spcBef>
                <a:spcAft>
                  <a:spcPct val="0"/>
                </a:spcAft>
              </a:pPr>
              <a:r>
                <a:rPr lang="en-US" altLang="en-US">
                  <a:solidFill>
                    <a:prstClr val="black"/>
                  </a:solidFill>
                  <a:latin typeface="Proxima Nova Alt Rg" panose="02000506030000020004" pitchFamily="50" charset="0"/>
                </a:rPr>
                <a:t>Testing</a:t>
              </a:r>
            </a:p>
          </p:txBody>
        </p:sp>
        <p:sp>
          <p:nvSpPr>
            <p:cNvPr id="37" name="Text Box 7">
              <a:extLst>
                <a:ext uri="{FF2B5EF4-FFF2-40B4-BE49-F238E27FC236}">
                  <a16:creationId xmlns:a16="http://schemas.microsoft.com/office/drawing/2014/main" id="{766E8A42-B261-A6E8-0D4A-82174F95A1A2}"/>
                </a:ext>
              </a:extLst>
            </p:cNvPr>
            <p:cNvSpPr txBox="1">
              <a:spLocks noChangeArrowheads="1"/>
            </p:cNvSpPr>
            <p:nvPr/>
          </p:nvSpPr>
          <p:spPr bwMode="auto">
            <a:xfrm>
              <a:off x="1219200" y="3481388"/>
              <a:ext cx="16525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Sub-Assembly</a:t>
              </a:r>
            </a:p>
          </p:txBody>
        </p:sp>
        <p:sp>
          <p:nvSpPr>
            <p:cNvPr id="38" name="Text Box 8">
              <a:extLst>
                <a:ext uri="{FF2B5EF4-FFF2-40B4-BE49-F238E27FC236}">
                  <a16:creationId xmlns:a16="http://schemas.microsoft.com/office/drawing/2014/main" id="{E54A6396-1B65-5F45-B276-84F8EEC4E76F}"/>
                </a:ext>
              </a:extLst>
            </p:cNvPr>
            <p:cNvSpPr txBox="1">
              <a:spLocks noChangeArrowheads="1"/>
            </p:cNvSpPr>
            <p:nvPr/>
          </p:nvSpPr>
          <p:spPr bwMode="auto">
            <a:xfrm>
              <a:off x="1295400" y="2871788"/>
              <a:ext cx="11445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Stamping</a:t>
              </a:r>
            </a:p>
          </p:txBody>
        </p:sp>
        <p:sp>
          <p:nvSpPr>
            <p:cNvPr id="39" name="Text Box 9">
              <a:extLst>
                <a:ext uri="{FF2B5EF4-FFF2-40B4-BE49-F238E27FC236}">
                  <a16:creationId xmlns:a16="http://schemas.microsoft.com/office/drawing/2014/main" id="{3F8384E7-76FF-FFB2-2FEB-7C7F6E3AE44B}"/>
                </a:ext>
              </a:extLst>
            </p:cNvPr>
            <p:cNvSpPr txBox="1">
              <a:spLocks noChangeArrowheads="1"/>
            </p:cNvSpPr>
            <p:nvPr/>
          </p:nvSpPr>
          <p:spPr bwMode="auto">
            <a:xfrm>
              <a:off x="1219200" y="4167188"/>
              <a:ext cx="17494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a:solidFill>
                    <a:prstClr val="black"/>
                  </a:solidFill>
                  <a:latin typeface="Proxima Nova Alt Rg" panose="02000506030000020004" pitchFamily="50" charset="0"/>
                </a:rPr>
                <a:t>Final Assembly</a:t>
              </a:r>
            </a:p>
          </p:txBody>
        </p:sp>
        <p:sp>
          <p:nvSpPr>
            <p:cNvPr id="40" name="AutoShape 10">
              <a:extLst>
                <a:ext uri="{FF2B5EF4-FFF2-40B4-BE49-F238E27FC236}">
                  <a16:creationId xmlns:a16="http://schemas.microsoft.com/office/drawing/2014/main" id="{8E2C0E9A-A860-BEE1-F8EB-670C9C91886F}"/>
                </a:ext>
              </a:extLst>
            </p:cNvPr>
            <p:cNvSpPr>
              <a:spLocks noChangeArrowheads="1"/>
            </p:cNvSpPr>
            <p:nvPr/>
          </p:nvSpPr>
          <p:spPr bwMode="auto">
            <a:xfrm>
              <a:off x="609600" y="4167188"/>
              <a:ext cx="381000" cy="304800"/>
            </a:xfrm>
            <a:prstGeom prst="flowChartMagneticDisk">
              <a:avLst/>
            </a:prstGeom>
            <a:solidFill>
              <a:srgbClr val="FF99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1" name="AutoShape 11">
              <a:extLst>
                <a:ext uri="{FF2B5EF4-FFF2-40B4-BE49-F238E27FC236}">
                  <a16:creationId xmlns:a16="http://schemas.microsoft.com/office/drawing/2014/main" id="{9752FC2D-BEB7-6BB8-71CE-1C29E5F8D4A8}"/>
                </a:ext>
              </a:extLst>
            </p:cNvPr>
            <p:cNvSpPr>
              <a:spLocks noChangeArrowheads="1"/>
            </p:cNvSpPr>
            <p:nvPr/>
          </p:nvSpPr>
          <p:spPr bwMode="auto">
            <a:xfrm>
              <a:off x="609600" y="4852988"/>
              <a:ext cx="457200" cy="304800"/>
            </a:xfrm>
            <a:prstGeom prst="plaque">
              <a:avLst>
                <a:gd name="adj" fmla="val 16667"/>
              </a:avLst>
            </a:prstGeom>
            <a:solidFill>
              <a:srgbClr val="ED7D31"/>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2" name="Oval 12">
              <a:extLst>
                <a:ext uri="{FF2B5EF4-FFF2-40B4-BE49-F238E27FC236}">
                  <a16:creationId xmlns:a16="http://schemas.microsoft.com/office/drawing/2014/main" id="{2B18885E-F497-DEA0-893F-EE4EAA92D603}"/>
                </a:ext>
              </a:extLst>
            </p:cNvPr>
            <p:cNvSpPr>
              <a:spLocks noChangeArrowheads="1"/>
            </p:cNvSpPr>
            <p:nvPr/>
          </p:nvSpPr>
          <p:spPr bwMode="auto">
            <a:xfrm>
              <a:off x="2425700" y="2895600"/>
              <a:ext cx="227013" cy="228600"/>
            </a:xfrm>
            <a:prstGeom prst="ellipse">
              <a:avLst/>
            </a:prstGeom>
            <a:solidFill>
              <a:srgbClr val="5B9BD5"/>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3" name="Oval 13">
              <a:extLst>
                <a:ext uri="{FF2B5EF4-FFF2-40B4-BE49-F238E27FC236}">
                  <a16:creationId xmlns:a16="http://schemas.microsoft.com/office/drawing/2014/main" id="{BB6FF80B-A00A-CA8D-9E36-C37003149A34}"/>
                </a:ext>
              </a:extLst>
            </p:cNvPr>
            <p:cNvSpPr>
              <a:spLocks noChangeArrowheads="1"/>
            </p:cNvSpPr>
            <p:nvPr/>
          </p:nvSpPr>
          <p:spPr bwMode="auto">
            <a:xfrm>
              <a:off x="3111500" y="2895600"/>
              <a:ext cx="227013" cy="228600"/>
            </a:xfrm>
            <a:prstGeom prst="ellipse">
              <a:avLst/>
            </a:prstGeom>
            <a:solidFill>
              <a:srgbClr val="5B9BD5"/>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4" name="Oval 14">
              <a:extLst>
                <a:ext uri="{FF2B5EF4-FFF2-40B4-BE49-F238E27FC236}">
                  <a16:creationId xmlns:a16="http://schemas.microsoft.com/office/drawing/2014/main" id="{EE492B47-31D7-891F-79A4-B384738BDC2D}"/>
                </a:ext>
              </a:extLst>
            </p:cNvPr>
            <p:cNvSpPr>
              <a:spLocks noChangeArrowheads="1"/>
            </p:cNvSpPr>
            <p:nvPr/>
          </p:nvSpPr>
          <p:spPr bwMode="auto">
            <a:xfrm>
              <a:off x="2881313" y="2895600"/>
              <a:ext cx="230187" cy="228600"/>
            </a:xfrm>
            <a:prstGeom prst="ellipse">
              <a:avLst/>
            </a:prstGeom>
            <a:solidFill>
              <a:srgbClr val="5B9BD5"/>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5" name="Oval 15">
              <a:extLst>
                <a:ext uri="{FF2B5EF4-FFF2-40B4-BE49-F238E27FC236}">
                  <a16:creationId xmlns:a16="http://schemas.microsoft.com/office/drawing/2014/main" id="{4CC6C387-DF1A-C2AC-CF04-C21EF453DABB}"/>
                </a:ext>
              </a:extLst>
            </p:cNvPr>
            <p:cNvSpPr>
              <a:spLocks noChangeArrowheads="1"/>
            </p:cNvSpPr>
            <p:nvPr/>
          </p:nvSpPr>
          <p:spPr bwMode="auto">
            <a:xfrm>
              <a:off x="2652713" y="2895600"/>
              <a:ext cx="228600" cy="228600"/>
            </a:xfrm>
            <a:prstGeom prst="ellipse">
              <a:avLst/>
            </a:prstGeom>
            <a:solidFill>
              <a:srgbClr val="5B9BD5"/>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6" name="Oval 16">
              <a:extLst>
                <a:ext uri="{FF2B5EF4-FFF2-40B4-BE49-F238E27FC236}">
                  <a16:creationId xmlns:a16="http://schemas.microsoft.com/office/drawing/2014/main" id="{847C780D-5452-C00F-D1F7-293465CAF078}"/>
                </a:ext>
              </a:extLst>
            </p:cNvPr>
            <p:cNvSpPr>
              <a:spLocks noChangeArrowheads="1"/>
            </p:cNvSpPr>
            <p:nvPr/>
          </p:nvSpPr>
          <p:spPr bwMode="auto">
            <a:xfrm>
              <a:off x="3338513" y="2895600"/>
              <a:ext cx="230187" cy="228600"/>
            </a:xfrm>
            <a:prstGeom prst="ellipse">
              <a:avLst/>
            </a:prstGeom>
            <a:solidFill>
              <a:srgbClr val="5B9BD5"/>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7" name="Oval 17">
              <a:extLst>
                <a:ext uri="{FF2B5EF4-FFF2-40B4-BE49-F238E27FC236}">
                  <a16:creationId xmlns:a16="http://schemas.microsoft.com/office/drawing/2014/main" id="{72F99992-2552-E237-8C43-F94850DD62CF}"/>
                </a:ext>
              </a:extLst>
            </p:cNvPr>
            <p:cNvSpPr>
              <a:spLocks noChangeArrowheads="1"/>
            </p:cNvSpPr>
            <p:nvPr/>
          </p:nvSpPr>
          <p:spPr bwMode="auto">
            <a:xfrm>
              <a:off x="2819400" y="3581400"/>
              <a:ext cx="228600" cy="228600"/>
            </a:xfrm>
            <a:prstGeom prst="ellipse">
              <a:avLst/>
            </a:prstGeom>
            <a:solidFill>
              <a:srgbClr val="0563C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8" name="Oval 18">
              <a:extLst>
                <a:ext uri="{FF2B5EF4-FFF2-40B4-BE49-F238E27FC236}">
                  <a16:creationId xmlns:a16="http://schemas.microsoft.com/office/drawing/2014/main" id="{6D9BC597-278B-63F2-842E-82FB2474087D}"/>
                </a:ext>
              </a:extLst>
            </p:cNvPr>
            <p:cNvSpPr>
              <a:spLocks noChangeArrowheads="1"/>
            </p:cNvSpPr>
            <p:nvPr/>
          </p:nvSpPr>
          <p:spPr bwMode="auto">
            <a:xfrm>
              <a:off x="3505200" y="3581400"/>
              <a:ext cx="230188" cy="228600"/>
            </a:xfrm>
            <a:prstGeom prst="ellipse">
              <a:avLst/>
            </a:prstGeom>
            <a:solidFill>
              <a:srgbClr val="0563C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49" name="Oval 19">
              <a:extLst>
                <a:ext uri="{FF2B5EF4-FFF2-40B4-BE49-F238E27FC236}">
                  <a16:creationId xmlns:a16="http://schemas.microsoft.com/office/drawing/2014/main" id="{9E695786-E6EF-F5AC-A836-47A65AD8ADC7}"/>
                </a:ext>
              </a:extLst>
            </p:cNvPr>
            <p:cNvSpPr>
              <a:spLocks noChangeArrowheads="1"/>
            </p:cNvSpPr>
            <p:nvPr/>
          </p:nvSpPr>
          <p:spPr bwMode="auto">
            <a:xfrm>
              <a:off x="3276600" y="3581400"/>
              <a:ext cx="228600" cy="228600"/>
            </a:xfrm>
            <a:prstGeom prst="ellipse">
              <a:avLst/>
            </a:prstGeom>
            <a:solidFill>
              <a:srgbClr val="0563C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0" name="Oval 20">
              <a:extLst>
                <a:ext uri="{FF2B5EF4-FFF2-40B4-BE49-F238E27FC236}">
                  <a16:creationId xmlns:a16="http://schemas.microsoft.com/office/drawing/2014/main" id="{E3BD2D2B-0F7E-BB30-35C7-EFD05DBC9465}"/>
                </a:ext>
              </a:extLst>
            </p:cNvPr>
            <p:cNvSpPr>
              <a:spLocks noChangeArrowheads="1"/>
            </p:cNvSpPr>
            <p:nvPr/>
          </p:nvSpPr>
          <p:spPr bwMode="auto">
            <a:xfrm>
              <a:off x="3048000" y="3581400"/>
              <a:ext cx="228600" cy="228600"/>
            </a:xfrm>
            <a:prstGeom prst="ellipse">
              <a:avLst/>
            </a:prstGeom>
            <a:solidFill>
              <a:srgbClr val="0563C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1" name="Oval 21">
              <a:extLst>
                <a:ext uri="{FF2B5EF4-FFF2-40B4-BE49-F238E27FC236}">
                  <a16:creationId xmlns:a16="http://schemas.microsoft.com/office/drawing/2014/main" id="{6568B537-15C0-59D6-BB6B-14861A131829}"/>
                </a:ext>
              </a:extLst>
            </p:cNvPr>
            <p:cNvSpPr>
              <a:spLocks noChangeArrowheads="1"/>
            </p:cNvSpPr>
            <p:nvPr/>
          </p:nvSpPr>
          <p:spPr bwMode="auto">
            <a:xfrm>
              <a:off x="3735388" y="3581400"/>
              <a:ext cx="227012" cy="228600"/>
            </a:xfrm>
            <a:prstGeom prst="ellipse">
              <a:avLst/>
            </a:prstGeom>
            <a:solidFill>
              <a:srgbClr val="0563C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2" name="Oval 22">
              <a:extLst>
                <a:ext uri="{FF2B5EF4-FFF2-40B4-BE49-F238E27FC236}">
                  <a16:creationId xmlns:a16="http://schemas.microsoft.com/office/drawing/2014/main" id="{2A34722C-11F2-DCF9-61C2-8AFE7235CE57}"/>
                </a:ext>
              </a:extLst>
            </p:cNvPr>
            <p:cNvSpPr>
              <a:spLocks noChangeArrowheads="1"/>
            </p:cNvSpPr>
            <p:nvPr/>
          </p:nvSpPr>
          <p:spPr bwMode="auto">
            <a:xfrm>
              <a:off x="3046413" y="4267200"/>
              <a:ext cx="230187" cy="228600"/>
            </a:xfrm>
            <a:prstGeom prst="ellipse">
              <a:avLst/>
            </a:prstGeom>
            <a:solidFill>
              <a:srgbClr val="FF99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3" name="Oval 23">
              <a:extLst>
                <a:ext uri="{FF2B5EF4-FFF2-40B4-BE49-F238E27FC236}">
                  <a16:creationId xmlns:a16="http://schemas.microsoft.com/office/drawing/2014/main" id="{3EBD462D-C5AA-2E81-405E-44B5001965DC}"/>
                </a:ext>
              </a:extLst>
            </p:cNvPr>
            <p:cNvSpPr>
              <a:spLocks noChangeArrowheads="1"/>
            </p:cNvSpPr>
            <p:nvPr/>
          </p:nvSpPr>
          <p:spPr bwMode="auto">
            <a:xfrm>
              <a:off x="3733800" y="4267200"/>
              <a:ext cx="227013" cy="228600"/>
            </a:xfrm>
            <a:prstGeom prst="ellipse">
              <a:avLst/>
            </a:prstGeom>
            <a:solidFill>
              <a:srgbClr val="FF99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4" name="Oval 24">
              <a:extLst>
                <a:ext uri="{FF2B5EF4-FFF2-40B4-BE49-F238E27FC236}">
                  <a16:creationId xmlns:a16="http://schemas.microsoft.com/office/drawing/2014/main" id="{03FE20D4-7942-01CE-1B4F-CC2643674237}"/>
                </a:ext>
              </a:extLst>
            </p:cNvPr>
            <p:cNvSpPr>
              <a:spLocks noChangeArrowheads="1"/>
            </p:cNvSpPr>
            <p:nvPr/>
          </p:nvSpPr>
          <p:spPr bwMode="auto">
            <a:xfrm>
              <a:off x="3503613" y="4267200"/>
              <a:ext cx="230187" cy="228600"/>
            </a:xfrm>
            <a:prstGeom prst="ellipse">
              <a:avLst/>
            </a:prstGeom>
            <a:solidFill>
              <a:srgbClr val="FF99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5" name="Oval 25">
              <a:extLst>
                <a:ext uri="{FF2B5EF4-FFF2-40B4-BE49-F238E27FC236}">
                  <a16:creationId xmlns:a16="http://schemas.microsoft.com/office/drawing/2014/main" id="{FDBA8932-19E4-7405-C0F9-B0E469DB330B}"/>
                </a:ext>
              </a:extLst>
            </p:cNvPr>
            <p:cNvSpPr>
              <a:spLocks noChangeArrowheads="1"/>
            </p:cNvSpPr>
            <p:nvPr/>
          </p:nvSpPr>
          <p:spPr bwMode="auto">
            <a:xfrm>
              <a:off x="3276600" y="4267200"/>
              <a:ext cx="227013" cy="228600"/>
            </a:xfrm>
            <a:prstGeom prst="ellipse">
              <a:avLst/>
            </a:prstGeom>
            <a:solidFill>
              <a:srgbClr val="FF99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6" name="Oval 26">
              <a:extLst>
                <a:ext uri="{FF2B5EF4-FFF2-40B4-BE49-F238E27FC236}">
                  <a16:creationId xmlns:a16="http://schemas.microsoft.com/office/drawing/2014/main" id="{7BFBF6C5-F5D5-CABC-60AF-BEC5126FE2F3}"/>
                </a:ext>
              </a:extLst>
            </p:cNvPr>
            <p:cNvSpPr>
              <a:spLocks noChangeArrowheads="1"/>
            </p:cNvSpPr>
            <p:nvPr/>
          </p:nvSpPr>
          <p:spPr bwMode="auto">
            <a:xfrm>
              <a:off x="3960813" y="4267200"/>
              <a:ext cx="228600" cy="228600"/>
            </a:xfrm>
            <a:prstGeom prst="ellipse">
              <a:avLst/>
            </a:prstGeom>
            <a:solidFill>
              <a:srgbClr val="FF99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7" name="Oval 27">
              <a:extLst>
                <a:ext uri="{FF2B5EF4-FFF2-40B4-BE49-F238E27FC236}">
                  <a16:creationId xmlns:a16="http://schemas.microsoft.com/office/drawing/2014/main" id="{1EE324C2-E654-01E7-A8AB-F57680744481}"/>
                </a:ext>
              </a:extLst>
            </p:cNvPr>
            <p:cNvSpPr>
              <a:spLocks noChangeArrowheads="1"/>
            </p:cNvSpPr>
            <p:nvPr/>
          </p:nvSpPr>
          <p:spPr bwMode="auto">
            <a:xfrm>
              <a:off x="3352800" y="4953000"/>
              <a:ext cx="228600" cy="228600"/>
            </a:xfrm>
            <a:prstGeom prst="ellipse">
              <a:avLst/>
            </a:prstGeom>
            <a:solidFill>
              <a:srgbClr val="ED7D3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8" name="Oval 28">
              <a:extLst>
                <a:ext uri="{FF2B5EF4-FFF2-40B4-BE49-F238E27FC236}">
                  <a16:creationId xmlns:a16="http://schemas.microsoft.com/office/drawing/2014/main" id="{50742E62-D9D3-3BC5-D744-F38C0019D0B8}"/>
                </a:ext>
              </a:extLst>
            </p:cNvPr>
            <p:cNvSpPr>
              <a:spLocks noChangeArrowheads="1"/>
            </p:cNvSpPr>
            <p:nvPr/>
          </p:nvSpPr>
          <p:spPr bwMode="auto">
            <a:xfrm>
              <a:off x="4038600" y="4953000"/>
              <a:ext cx="227013" cy="228600"/>
            </a:xfrm>
            <a:prstGeom prst="ellipse">
              <a:avLst/>
            </a:prstGeom>
            <a:solidFill>
              <a:srgbClr val="ED7D3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59" name="Oval 29">
              <a:extLst>
                <a:ext uri="{FF2B5EF4-FFF2-40B4-BE49-F238E27FC236}">
                  <a16:creationId xmlns:a16="http://schemas.microsoft.com/office/drawing/2014/main" id="{71444D1E-F43E-79D8-2F22-36EA017DE7AE}"/>
                </a:ext>
              </a:extLst>
            </p:cNvPr>
            <p:cNvSpPr>
              <a:spLocks noChangeArrowheads="1"/>
            </p:cNvSpPr>
            <p:nvPr/>
          </p:nvSpPr>
          <p:spPr bwMode="auto">
            <a:xfrm>
              <a:off x="3810000" y="4953000"/>
              <a:ext cx="228600" cy="228600"/>
            </a:xfrm>
            <a:prstGeom prst="ellipse">
              <a:avLst/>
            </a:prstGeom>
            <a:solidFill>
              <a:srgbClr val="ED7D3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0" name="Oval 30">
              <a:extLst>
                <a:ext uri="{FF2B5EF4-FFF2-40B4-BE49-F238E27FC236}">
                  <a16:creationId xmlns:a16="http://schemas.microsoft.com/office/drawing/2014/main" id="{D2D65FE7-351E-3A7C-E981-5D3A39D2EEDC}"/>
                </a:ext>
              </a:extLst>
            </p:cNvPr>
            <p:cNvSpPr>
              <a:spLocks noChangeArrowheads="1"/>
            </p:cNvSpPr>
            <p:nvPr/>
          </p:nvSpPr>
          <p:spPr bwMode="auto">
            <a:xfrm>
              <a:off x="3581400" y="4953000"/>
              <a:ext cx="228600" cy="228600"/>
            </a:xfrm>
            <a:prstGeom prst="ellipse">
              <a:avLst/>
            </a:prstGeom>
            <a:solidFill>
              <a:srgbClr val="ED7D3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1" name="Oval 31">
              <a:extLst>
                <a:ext uri="{FF2B5EF4-FFF2-40B4-BE49-F238E27FC236}">
                  <a16:creationId xmlns:a16="http://schemas.microsoft.com/office/drawing/2014/main" id="{33AE9011-5217-2EE3-E5AA-DB934316F386}"/>
                </a:ext>
              </a:extLst>
            </p:cNvPr>
            <p:cNvSpPr>
              <a:spLocks noChangeArrowheads="1"/>
            </p:cNvSpPr>
            <p:nvPr/>
          </p:nvSpPr>
          <p:spPr bwMode="auto">
            <a:xfrm>
              <a:off x="4265613" y="4953000"/>
              <a:ext cx="230187" cy="228600"/>
            </a:xfrm>
            <a:prstGeom prst="ellipse">
              <a:avLst/>
            </a:prstGeom>
            <a:solidFill>
              <a:srgbClr val="ED7D31"/>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2" name="Text Box 32">
              <a:extLst>
                <a:ext uri="{FF2B5EF4-FFF2-40B4-BE49-F238E27FC236}">
                  <a16:creationId xmlns:a16="http://schemas.microsoft.com/office/drawing/2014/main" id="{2EDB57EF-D3D2-88E4-0182-C6BF23ECE6FA}"/>
                </a:ext>
              </a:extLst>
            </p:cNvPr>
            <p:cNvSpPr txBox="1">
              <a:spLocks noChangeArrowheads="1"/>
            </p:cNvSpPr>
            <p:nvPr/>
          </p:nvSpPr>
          <p:spPr bwMode="auto">
            <a:xfrm>
              <a:off x="1676400" y="5489575"/>
              <a:ext cx="64912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eaLnBrk="0" fontAlgn="base" hangingPunct="0">
                <a:spcBef>
                  <a:spcPct val="0"/>
                </a:spcBef>
                <a:spcAft>
                  <a:spcPct val="0"/>
                </a:spcAft>
              </a:pPr>
              <a:r>
                <a:rPr lang="en-US" altLang="en-US" sz="2400">
                  <a:solidFill>
                    <a:prstClr val="black"/>
                  </a:solidFill>
                  <a:latin typeface="Proxima Nova Alt Rg" panose="02000506030000020004" pitchFamily="50" charset="0"/>
                </a:rPr>
                <a:t>Lead-time is improved by reducing the lot size.</a:t>
              </a:r>
            </a:p>
          </p:txBody>
        </p:sp>
        <p:sp>
          <p:nvSpPr>
            <p:cNvPr id="63" name="Rectangle 33">
              <a:extLst>
                <a:ext uri="{FF2B5EF4-FFF2-40B4-BE49-F238E27FC236}">
                  <a16:creationId xmlns:a16="http://schemas.microsoft.com/office/drawing/2014/main" id="{46D65541-0D68-EB1D-C2E3-578E82142E99}"/>
                </a:ext>
              </a:extLst>
            </p:cNvPr>
            <p:cNvSpPr>
              <a:spLocks noChangeArrowheads="1"/>
            </p:cNvSpPr>
            <p:nvPr/>
          </p:nvSpPr>
          <p:spPr bwMode="auto">
            <a:xfrm>
              <a:off x="4267200" y="2362200"/>
              <a:ext cx="228600" cy="2895600"/>
            </a:xfrm>
            <a:prstGeom prst="rect">
              <a:avLst/>
            </a:prstGeom>
            <a:noFill/>
            <a:ln w="9525" cap="rnd">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4" name="Line 34">
              <a:extLst>
                <a:ext uri="{FF2B5EF4-FFF2-40B4-BE49-F238E27FC236}">
                  <a16:creationId xmlns:a16="http://schemas.microsoft.com/office/drawing/2014/main" id="{2D597D72-263A-BDFF-839A-2AB91C6461A6}"/>
                </a:ext>
              </a:extLst>
            </p:cNvPr>
            <p:cNvSpPr>
              <a:spLocks noChangeShapeType="1"/>
            </p:cNvSpPr>
            <p:nvPr/>
          </p:nvSpPr>
          <p:spPr bwMode="auto">
            <a:xfrm>
              <a:off x="2743200" y="3200400"/>
              <a:ext cx="1524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65" name="Line 35">
              <a:extLst>
                <a:ext uri="{FF2B5EF4-FFF2-40B4-BE49-F238E27FC236}">
                  <a16:creationId xmlns:a16="http://schemas.microsoft.com/office/drawing/2014/main" id="{65AAA60B-BAE4-B366-8D9C-F910909C8213}"/>
                </a:ext>
              </a:extLst>
            </p:cNvPr>
            <p:cNvSpPr>
              <a:spLocks noChangeShapeType="1"/>
            </p:cNvSpPr>
            <p:nvPr/>
          </p:nvSpPr>
          <p:spPr bwMode="auto">
            <a:xfrm>
              <a:off x="2971800" y="3886200"/>
              <a:ext cx="1524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66" name="Line 36">
              <a:extLst>
                <a:ext uri="{FF2B5EF4-FFF2-40B4-BE49-F238E27FC236}">
                  <a16:creationId xmlns:a16="http://schemas.microsoft.com/office/drawing/2014/main" id="{FAAF4CAA-FE0C-E963-52CC-3A453D350E4C}"/>
                </a:ext>
              </a:extLst>
            </p:cNvPr>
            <p:cNvSpPr>
              <a:spLocks noChangeShapeType="1"/>
            </p:cNvSpPr>
            <p:nvPr/>
          </p:nvSpPr>
          <p:spPr bwMode="auto">
            <a:xfrm>
              <a:off x="3276600" y="4572000"/>
              <a:ext cx="152400" cy="304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67" name="Oval 37">
              <a:extLst>
                <a:ext uri="{FF2B5EF4-FFF2-40B4-BE49-F238E27FC236}">
                  <a16:creationId xmlns:a16="http://schemas.microsoft.com/office/drawing/2014/main" id="{A3D10340-3726-4404-9648-F0446A0EBFAD}"/>
                </a:ext>
              </a:extLst>
            </p:cNvPr>
            <p:cNvSpPr>
              <a:spLocks noChangeArrowheads="1"/>
            </p:cNvSpPr>
            <p:nvPr/>
          </p:nvSpPr>
          <p:spPr bwMode="auto">
            <a:xfrm>
              <a:off x="4405313" y="35814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8" name="Oval 38">
              <a:extLst>
                <a:ext uri="{FF2B5EF4-FFF2-40B4-BE49-F238E27FC236}">
                  <a16:creationId xmlns:a16="http://schemas.microsoft.com/office/drawing/2014/main" id="{D63BAE02-D7F5-4EBD-7167-EC04AFB534F3}"/>
                </a:ext>
              </a:extLst>
            </p:cNvPr>
            <p:cNvSpPr>
              <a:spLocks noChangeArrowheads="1"/>
            </p:cNvSpPr>
            <p:nvPr/>
          </p:nvSpPr>
          <p:spPr bwMode="auto">
            <a:xfrm>
              <a:off x="4176713" y="35814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69" name="Oval 39">
              <a:extLst>
                <a:ext uri="{FF2B5EF4-FFF2-40B4-BE49-F238E27FC236}">
                  <a16:creationId xmlns:a16="http://schemas.microsoft.com/office/drawing/2014/main" id="{7352106C-4CAD-1BFE-44E9-E9DCF890CCCA}"/>
                </a:ext>
              </a:extLst>
            </p:cNvPr>
            <p:cNvSpPr>
              <a:spLocks noChangeArrowheads="1"/>
            </p:cNvSpPr>
            <p:nvPr/>
          </p:nvSpPr>
          <p:spPr bwMode="auto">
            <a:xfrm>
              <a:off x="3949700" y="3581400"/>
              <a:ext cx="227013"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0" name="Oval 40">
              <a:extLst>
                <a:ext uri="{FF2B5EF4-FFF2-40B4-BE49-F238E27FC236}">
                  <a16:creationId xmlns:a16="http://schemas.microsoft.com/office/drawing/2014/main" id="{D7E60E2D-A776-125D-29D8-B0FEF7D2A5C4}"/>
                </a:ext>
              </a:extLst>
            </p:cNvPr>
            <p:cNvSpPr>
              <a:spLocks noChangeArrowheads="1"/>
            </p:cNvSpPr>
            <p:nvPr/>
          </p:nvSpPr>
          <p:spPr bwMode="auto">
            <a:xfrm>
              <a:off x="4633913" y="35814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1" name="Oval 41">
              <a:extLst>
                <a:ext uri="{FF2B5EF4-FFF2-40B4-BE49-F238E27FC236}">
                  <a16:creationId xmlns:a16="http://schemas.microsoft.com/office/drawing/2014/main" id="{CC18E287-7B32-F032-56AE-59EDA9EF518E}"/>
                </a:ext>
              </a:extLst>
            </p:cNvPr>
            <p:cNvSpPr>
              <a:spLocks noChangeArrowheads="1"/>
            </p:cNvSpPr>
            <p:nvPr/>
          </p:nvSpPr>
          <p:spPr bwMode="auto">
            <a:xfrm>
              <a:off x="5943600" y="42672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2" name="Oval 42">
              <a:extLst>
                <a:ext uri="{FF2B5EF4-FFF2-40B4-BE49-F238E27FC236}">
                  <a16:creationId xmlns:a16="http://schemas.microsoft.com/office/drawing/2014/main" id="{714BB9D9-9D0B-B2B0-C7B3-357151783857}"/>
                </a:ext>
              </a:extLst>
            </p:cNvPr>
            <p:cNvSpPr>
              <a:spLocks noChangeArrowheads="1"/>
            </p:cNvSpPr>
            <p:nvPr/>
          </p:nvSpPr>
          <p:spPr bwMode="auto">
            <a:xfrm>
              <a:off x="6629400" y="42672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3" name="Oval 43">
              <a:extLst>
                <a:ext uri="{FF2B5EF4-FFF2-40B4-BE49-F238E27FC236}">
                  <a16:creationId xmlns:a16="http://schemas.microsoft.com/office/drawing/2014/main" id="{1BEA9921-2E3B-D98B-F432-E0CF3AE1F51D}"/>
                </a:ext>
              </a:extLst>
            </p:cNvPr>
            <p:cNvSpPr>
              <a:spLocks noChangeArrowheads="1"/>
            </p:cNvSpPr>
            <p:nvPr/>
          </p:nvSpPr>
          <p:spPr bwMode="auto">
            <a:xfrm>
              <a:off x="6400800" y="42672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4" name="Oval 44">
              <a:extLst>
                <a:ext uri="{FF2B5EF4-FFF2-40B4-BE49-F238E27FC236}">
                  <a16:creationId xmlns:a16="http://schemas.microsoft.com/office/drawing/2014/main" id="{C9894586-632D-E809-AA08-8097D55C0EAC}"/>
                </a:ext>
              </a:extLst>
            </p:cNvPr>
            <p:cNvSpPr>
              <a:spLocks noChangeArrowheads="1"/>
            </p:cNvSpPr>
            <p:nvPr/>
          </p:nvSpPr>
          <p:spPr bwMode="auto">
            <a:xfrm>
              <a:off x="6172200" y="42672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5" name="Oval 45">
              <a:extLst>
                <a:ext uri="{FF2B5EF4-FFF2-40B4-BE49-F238E27FC236}">
                  <a16:creationId xmlns:a16="http://schemas.microsoft.com/office/drawing/2014/main" id="{0FE362E5-DC92-604A-3604-88619B2D1EA4}"/>
                </a:ext>
              </a:extLst>
            </p:cNvPr>
            <p:cNvSpPr>
              <a:spLocks noChangeArrowheads="1"/>
            </p:cNvSpPr>
            <p:nvPr/>
          </p:nvSpPr>
          <p:spPr bwMode="auto">
            <a:xfrm>
              <a:off x="6858000" y="42672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6" name="Oval 46">
              <a:extLst>
                <a:ext uri="{FF2B5EF4-FFF2-40B4-BE49-F238E27FC236}">
                  <a16:creationId xmlns:a16="http://schemas.microsoft.com/office/drawing/2014/main" id="{97A0EF4F-7E30-7A71-15C9-B24D0CC23DA2}"/>
                </a:ext>
              </a:extLst>
            </p:cNvPr>
            <p:cNvSpPr>
              <a:spLocks noChangeArrowheads="1"/>
            </p:cNvSpPr>
            <p:nvPr/>
          </p:nvSpPr>
          <p:spPr bwMode="auto">
            <a:xfrm>
              <a:off x="7467600" y="4953000"/>
              <a:ext cx="230188"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7" name="Oval 47">
              <a:extLst>
                <a:ext uri="{FF2B5EF4-FFF2-40B4-BE49-F238E27FC236}">
                  <a16:creationId xmlns:a16="http://schemas.microsoft.com/office/drawing/2014/main" id="{713E6730-F685-9A93-F31F-B110BFFC2586}"/>
                </a:ext>
              </a:extLst>
            </p:cNvPr>
            <p:cNvSpPr>
              <a:spLocks noChangeArrowheads="1"/>
            </p:cNvSpPr>
            <p:nvPr/>
          </p:nvSpPr>
          <p:spPr bwMode="auto">
            <a:xfrm>
              <a:off x="8153400" y="49530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8" name="Oval 48">
              <a:extLst>
                <a:ext uri="{FF2B5EF4-FFF2-40B4-BE49-F238E27FC236}">
                  <a16:creationId xmlns:a16="http://schemas.microsoft.com/office/drawing/2014/main" id="{C951BBBF-3489-E61B-108C-DB8BC0ABB23B}"/>
                </a:ext>
              </a:extLst>
            </p:cNvPr>
            <p:cNvSpPr>
              <a:spLocks noChangeArrowheads="1"/>
            </p:cNvSpPr>
            <p:nvPr/>
          </p:nvSpPr>
          <p:spPr bwMode="auto">
            <a:xfrm>
              <a:off x="7926388" y="4953000"/>
              <a:ext cx="227012"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79" name="Oval 49">
              <a:extLst>
                <a:ext uri="{FF2B5EF4-FFF2-40B4-BE49-F238E27FC236}">
                  <a16:creationId xmlns:a16="http://schemas.microsoft.com/office/drawing/2014/main" id="{1FF42856-C7D4-BE70-8A95-F3303A9E444F}"/>
                </a:ext>
              </a:extLst>
            </p:cNvPr>
            <p:cNvSpPr>
              <a:spLocks noChangeArrowheads="1"/>
            </p:cNvSpPr>
            <p:nvPr/>
          </p:nvSpPr>
          <p:spPr bwMode="auto">
            <a:xfrm>
              <a:off x="7697788" y="49530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0" name="Oval 50">
              <a:extLst>
                <a:ext uri="{FF2B5EF4-FFF2-40B4-BE49-F238E27FC236}">
                  <a16:creationId xmlns:a16="http://schemas.microsoft.com/office/drawing/2014/main" id="{4CB40F2B-1616-7058-371B-81CE53AC0FE2}"/>
                </a:ext>
              </a:extLst>
            </p:cNvPr>
            <p:cNvSpPr>
              <a:spLocks noChangeArrowheads="1"/>
            </p:cNvSpPr>
            <p:nvPr/>
          </p:nvSpPr>
          <p:spPr bwMode="auto">
            <a:xfrm>
              <a:off x="8382000" y="49530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1" name="Rectangle 51">
              <a:extLst>
                <a:ext uri="{FF2B5EF4-FFF2-40B4-BE49-F238E27FC236}">
                  <a16:creationId xmlns:a16="http://schemas.microsoft.com/office/drawing/2014/main" id="{B8ED8D4B-5482-C412-5CF1-8E6323AD3095}"/>
                </a:ext>
              </a:extLst>
            </p:cNvPr>
            <p:cNvSpPr>
              <a:spLocks noChangeArrowheads="1"/>
            </p:cNvSpPr>
            <p:nvPr/>
          </p:nvSpPr>
          <p:spPr bwMode="auto">
            <a:xfrm>
              <a:off x="8382000" y="2362200"/>
              <a:ext cx="304800" cy="2895600"/>
            </a:xfrm>
            <a:prstGeom prst="rect">
              <a:avLst/>
            </a:prstGeom>
            <a:noFill/>
            <a:ln w="9525" cap="rnd">
              <a:solidFill>
                <a:sysClr val="windowText" lastClr="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2" name="AutoShape 53">
              <a:extLst>
                <a:ext uri="{FF2B5EF4-FFF2-40B4-BE49-F238E27FC236}">
                  <a16:creationId xmlns:a16="http://schemas.microsoft.com/office/drawing/2014/main" id="{C37A82E7-2106-9998-416F-DF39FF07DF3A}"/>
                </a:ext>
              </a:extLst>
            </p:cNvPr>
            <p:cNvSpPr>
              <a:spLocks/>
            </p:cNvSpPr>
            <p:nvPr/>
          </p:nvSpPr>
          <p:spPr bwMode="auto">
            <a:xfrm rot="5416763">
              <a:off x="2823369" y="1745456"/>
              <a:ext cx="292100" cy="1068388"/>
            </a:xfrm>
            <a:prstGeom prst="leftBrace">
              <a:avLst>
                <a:gd name="adj1" fmla="val 30480"/>
                <a:gd name="adj2" fmla="val 50000"/>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sp>
          <p:nvSpPr>
            <p:cNvPr id="83" name="Oval 54">
              <a:extLst>
                <a:ext uri="{FF2B5EF4-FFF2-40B4-BE49-F238E27FC236}">
                  <a16:creationId xmlns:a16="http://schemas.microsoft.com/office/drawing/2014/main" id="{EC2202E8-4EB2-5033-0E98-3DA45BC8F47A}"/>
                </a:ext>
              </a:extLst>
            </p:cNvPr>
            <p:cNvSpPr>
              <a:spLocks noChangeArrowheads="1"/>
            </p:cNvSpPr>
            <p:nvPr/>
          </p:nvSpPr>
          <p:spPr bwMode="auto">
            <a:xfrm>
              <a:off x="4876800" y="3581400"/>
              <a:ext cx="228600" cy="228600"/>
            </a:xfrm>
            <a:prstGeom prst="ellipse">
              <a:avLst/>
            </a:prstGeom>
            <a:solidFill>
              <a:srgbClr val="EAEAEA"/>
            </a:solidFill>
            <a:ln w="9525">
              <a:solidFill>
                <a:sysClr val="windowText" lastClr="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black"/>
                </a:solidFill>
                <a:effectLst/>
                <a:uLnTx/>
                <a:uFillTx/>
                <a:latin typeface="Proxima Nova Alt Rg" panose="02000506030000020004" pitchFamily="50" charset="0"/>
              </a:endParaRPr>
            </a:p>
          </p:txBody>
        </p:sp>
      </p:grpSp>
    </p:spTree>
    <p:extLst>
      <p:ext uri="{BB962C8B-B14F-4D97-AF65-F5344CB8AC3E}">
        <p14:creationId xmlns:p14="http://schemas.microsoft.com/office/powerpoint/2010/main" val="2162573575"/>
      </p:ext>
    </p:extLst>
  </p:cSld>
  <p:clrMapOvr>
    <a:masterClrMapping/>
  </p:clrMapOvr>
  <p:transition spd="med"/>
</p:sld>
</file>

<file path=ppt/theme/theme1.xml><?xml version="1.0" encoding="utf-8"?>
<a:theme xmlns:a="http://schemas.openxmlformats.org/drawingml/2006/main" name="21_BasicWhite">
  <a:themeElements>
    <a:clrScheme name="SCMEP">
      <a:dk1>
        <a:srgbClr val="0C1927"/>
      </a:dk1>
      <a:lt1>
        <a:srgbClr val="FFFFFF"/>
      </a:lt1>
      <a:dk2>
        <a:srgbClr val="000000"/>
      </a:dk2>
      <a:lt2>
        <a:srgbClr val="D1D2D4"/>
      </a:lt2>
      <a:accent1>
        <a:srgbClr val="2961F0"/>
      </a:accent1>
      <a:accent2>
        <a:srgbClr val="70A3A8"/>
      </a:accent2>
      <a:accent3>
        <a:srgbClr val="80CFD1"/>
      </a:accent3>
      <a:accent4>
        <a:srgbClr val="FAA81A"/>
      </a:accent4>
      <a:accent5>
        <a:srgbClr val="F7611F"/>
      </a:accent5>
      <a:accent6>
        <a:srgbClr val="FFFFFF"/>
      </a:accent6>
      <a:hlink>
        <a:srgbClr val="2961F0"/>
      </a:hlink>
      <a:folHlink>
        <a:srgbClr val="F7611F"/>
      </a:folHlink>
    </a:clrScheme>
    <a:fontScheme name="Custom 1">
      <a:majorFont>
        <a:latin typeface="BankGothic"/>
        <a:ea typeface="Proxima Nova"/>
        <a:cs typeface="Proxima Nova"/>
      </a:majorFont>
      <a:minorFont>
        <a:latin typeface="Proxima Nova Rg"/>
        <a:ea typeface="BankGothic Md BT Medium"/>
        <a:cs typeface="BankGothic Md BT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13000" b="1" i="0" u="none" strike="noStrike" cap="none" spc="0" normalizeH="0" baseline="0">
            <a:ln>
              <a:noFill/>
            </a:ln>
            <a:solidFill>
              <a:srgbClr val="80CFD1"/>
            </a:solidFill>
            <a:effectLst/>
            <a:uFillTx/>
            <a:latin typeface="+mj-lt"/>
            <a:ea typeface="+mj-ea"/>
            <a:cs typeface="+mj-cs"/>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emplate Test.potx" id="{088A83AE-4383-4B4F-8ADD-3E09683DF152}" vid="{8560CC9C-DFE4-4EE3-B5DD-E734BD54D5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1B323EAA67B14BB34EE6EA359942ED" ma:contentTypeVersion="20" ma:contentTypeDescription="Create a new document." ma:contentTypeScope="" ma:versionID="b110817ecdb2c1112e2dd17ed797fa91">
  <xsd:schema xmlns:xsd="http://www.w3.org/2001/XMLSchema" xmlns:xs="http://www.w3.org/2001/XMLSchema" xmlns:p="http://schemas.microsoft.com/office/2006/metadata/properties" xmlns:ns2="67d78c3d-e444-47dc-8dba-4cb5f7a772e3" xmlns:ns3="e79b744d-0268-43f5-a71e-b36edb708ada" targetNamespace="http://schemas.microsoft.com/office/2006/metadata/properties" ma:root="true" ma:fieldsID="a46734eea8f590af55dbf1740a3f7fac" ns2:_="" ns3:_="">
    <xsd:import namespace="67d78c3d-e444-47dc-8dba-4cb5f7a772e3"/>
    <xsd:import namespace="e79b744d-0268-43f5-a71e-b36edb708a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element ref="ns2:MediaServiceGenerationTime" minOccurs="0"/>
                <xsd:element ref="ns2:MediaServiceEventHashCode" minOccurs="0"/>
                <xsd:element ref="ns2:MediaServiceObjectDetectorVersions" minOccurs="0"/>
                <xsd:element ref="ns2:MediaServiceSearchProperties" minOccurs="0"/>
                <xsd:element ref="ns2:WhatsInside_x003f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78c3d-e444-47dc-8dba-4cb5f7a772e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OCR" ma:index="12" nillable="true" ma:displayName="Extracted Text" ma:hidden="true" ma:internalName="MediaServiceOCR"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d38ec7-6bfd-40f4-8291-2f72636bcf38"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WhatsInside_x003f_" ma:index="24" nillable="true" ma:displayName="What's Inside?" ma:description="Presentations &amp; Files that PICs want to share between themselves." ma:format="Dropdown" ma:internalName="WhatsInside_x003f_">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9b744d-0268-43f5-a71e-b36edb708ada"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18" nillable="true" ma:displayName="Taxonomy Catch All Column" ma:hidden="true" ma:list="{1ab32d70-991c-47a9-8bfa-a4396749e083}" ma:internalName="TaxCatchAll" ma:readOnly="false" ma:showField="CatchAllData" ma:web="e79b744d-0268-43f5-a71e-b36edb708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hatsInside_x003f_ xmlns="67d78c3d-e444-47dc-8dba-4cb5f7a772e3">MAKE A COPY BEFORE STARTING YOUR PRESENTATION!
</WhatsInside_x003f_>
    <TaxCatchAll xmlns="e79b744d-0268-43f5-a71e-b36edb708ada" xsi:nil="true"/>
    <lcf76f155ced4ddcb4097134ff3c332f xmlns="67d78c3d-e444-47dc-8dba-4cb5f7a772e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98A93-72A3-4F58-A5D3-D663E7F28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78c3d-e444-47dc-8dba-4cb5f7a772e3"/>
    <ds:schemaRef ds:uri="e79b744d-0268-43f5-a71e-b36edb708a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3E4FD2-9DE5-4C4D-B416-29CEE080E90C}">
  <ds:schemaRefs>
    <ds:schemaRef ds:uri="http://schemas.microsoft.com/office/2006/metadata/properties"/>
    <ds:schemaRef ds:uri="http://purl.org/dc/terms/"/>
    <ds:schemaRef ds:uri="http://purl.org/dc/elements/1.1/"/>
    <ds:schemaRef ds:uri="e79b744d-0268-43f5-a71e-b36edb708ada"/>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67d78c3d-e444-47dc-8dba-4cb5f7a772e3"/>
    <ds:schemaRef ds:uri="http://purl.org/dc/dcmitype/"/>
  </ds:schemaRefs>
</ds:datastoreItem>
</file>

<file path=customXml/itemProps3.xml><?xml version="1.0" encoding="utf-8"?>
<ds:datastoreItem xmlns:ds="http://schemas.openxmlformats.org/officeDocument/2006/customXml" ds:itemID="{B6699E76-135E-4460-AA5D-FE984D6CA1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706</TotalTime>
  <Words>2758</Words>
  <Application>Microsoft Office PowerPoint</Application>
  <PresentationFormat>Widescreen</PresentationFormat>
  <Paragraphs>344</Paragraphs>
  <Slides>48</Slides>
  <Notes>19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Lever</dc:creator>
  <cp:lastModifiedBy>David Woods</cp:lastModifiedBy>
  <cp:revision>5</cp:revision>
  <dcterms:created xsi:type="dcterms:W3CDTF">2024-06-17T20:53:55Z</dcterms:created>
  <dcterms:modified xsi:type="dcterms:W3CDTF">2025-06-08T16:02:17Z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0x010100A71B323EAA67B14BB34EE6EA359942ED</vt:lpwstr>
  </property>
  <property fmtid="{D5CDD505-2E9C-101B-9397-08002B2CF9AE}" pid="3" name="MediaServiceImageTags">
    <vt:lpwstr/>
  </property>
</Properties>
</file>