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Libre Caslon Text"/>
      <p:regular r:id="rId19"/>
      <p:bold r:id="rId20"/>
      <p:italic r:id="rId21"/>
    </p:embeddedFont>
    <p:embeddedFont>
      <p:font typeface="Koulen"/>
      <p:regular r:id="rId22"/>
    </p:embeddedFont>
    <p:embeddedFont>
      <p:font typeface="Antonio"/>
      <p:regular r:id="rId23"/>
      <p:bold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ibreCaslonText-bold.fntdata"/><Relationship Id="rId11" Type="http://schemas.openxmlformats.org/officeDocument/2006/relationships/slide" Target="slides/slide6.xml"/><Relationship Id="rId22" Type="http://schemas.openxmlformats.org/officeDocument/2006/relationships/font" Target="fonts/Koulen-regular.fntdata"/><Relationship Id="rId10" Type="http://schemas.openxmlformats.org/officeDocument/2006/relationships/slide" Target="slides/slide5.xml"/><Relationship Id="rId21" Type="http://schemas.openxmlformats.org/officeDocument/2006/relationships/font" Target="fonts/LibreCaslonText-italic.fntdata"/><Relationship Id="rId13" Type="http://schemas.openxmlformats.org/officeDocument/2006/relationships/slide" Target="slides/slide8.xml"/><Relationship Id="rId24" Type="http://schemas.openxmlformats.org/officeDocument/2006/relationships/font" Target="fonts/Antonio-bold.fntdata"/><Relationship Id="rId12" Type="http://schemas.openxmlformats.org/officeDocument/2006/relationships/slide" Target="slides/slide7.xml"/><Relationship Id="rId23" Type="http://schemas.openxmlformats.org/officeDocument/2006/relationships/font" Target="fonts/Antoni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LibreCaslonText-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e2f01dec14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e2f01dec14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e4cdfc8b5a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e4cdfc8b5a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3e4cdfc8b5a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3e4cdfc8b5a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e2f01dec14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e2f01dec14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e2f01dec1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e2f01dec1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e2f01dec14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e2f01dec14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e2f01dec14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3e2f01dec14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ee59efca1f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ee59efca1f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ee799243da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3ee799243da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3ee799243da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3ee799243da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ee799243da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3ee799243da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3ee799243da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3ee799243da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D25"/>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24275"/>
            <a:ext cx="85206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sz="6200">
                <a:solidFill>
                  <a:srgbClr val="F5F0E8"/>
                </a:solidFill>
                <a:latin typeface="Koulen"/>
                <a:ea typeface="Koulen"/>
                <a:cs typeface="Koulen"/>
                <a:sym typeface="Koulen"/>
              </a:rPr>
              <a:t>Allegiance Flag Supply Workflow transformation</a:t>
            </a:r>
            <a:endParaRPr sz="6200">
              <a:solidFill>
                <a:srgbClr val="F5F0E8"/>
              </a:solidFill>
              <a:latin typeface="Koulen"/>
              <a:ea typeface="Koulen"/>
              <a:cs typeface="Koulen"/>
              <a:sym typeface="Koulen"/>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rgbClr val="F5F0E8"/>
                </a:solidFill>
                <a:latin typeface="Antonio"/>
                <a:ea typeface="Antonio"/>
                <a:cs typeface="Antonio"/>
                <a:sym typeface="Antonio"/>
              </a:rPr>
              <a:t>HOW OPEN AI HELPED TRANSFORM OUR PRODUCTION MODEL</a:t>
            </a:r>
            <a:endParaRPr>
              <a:solidFill>
                <a:srgbClr val="F5F0E8"/>
              </a:solidFill>
              <a:latin typeface="Antonio"/>
              <a:ea typeface="Antonio"/>
              <a:cs typeface="Antonio"/>
              <a:sym typeface="Antonio"/>
            </a:endParaRPr>
          </a:p>
        </p:txBody>
      </p:sp>
      <p:pic>
        <p:nvPicPr>
          <p:cNvPr id="56" name="Google Shape;56;p13" title="Allegiance-LogoTagline-OffWhite&amp;Gold.png"/>
          <p:cNvPicPr preferRelativeResize="0"/>
          <p:nvPr/>
        </p:nvPicPr>
        <p:blipFill>
          <a:blip r:embed="rId3">
            <a:alphaModFix/>
          </a:blip>
          <a:stretch>
            <a:fillRect/>
          </a:stretch>
        </p:blipFill>
        <p:spPr>
          <a:xfrm>
            <a:off x="3470450" y="4169874"/>
            <a:ext cx="2203100" cy="6346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F2826"/>
        </a:solidFill>
      </p:bgPr>
    </p:bg>
    <p:spTree>
      <p:nvGrpSpPr>
        <p:cNvPr id="113" name="Shape 113"/>
        <p:cNvGrpSpPr/>
        <p:nvPr/>
      </p:nvGrpSpPr>
      <p:grpSpPr>
        <a:xfrm>
          <a:off x="0" y="0"/>
          <a:ext cx="0" cy="0"/>
          <a:chOff x="0" y="0"/>
          <a:chExt cx="0" cy="0"/>
        </a:xfrm>
      </p:grpSpPr>
      <p:sp>
        <p:nvSpPr>
          <p:cNvPr id="114" name="Google Shape;114;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220">
                <a:solidFill>
                  <a:srgbClr val="D3A762"/>
                </a:solidFill>
                <a:latin typeface="Koulen"/>
                <a:ea typeface="Koulen"/>
                <a:cs typeface="Koulen"/>
                <a:sym typeface="Koulen"/>
              </a:rPr>
              <a:t>Using ai to solve manufacturing problems</a:t>
            </a:r>
            <a:endParaRPr sz="3220">
              <a:solidFill>
                <a:srgbClr val="D3A762"/>
              </a:solidFill>
              <a:latin typeface="Koulen"/>
              <a:ea typeface="Koulen"/>
              <a:cs typeface="Koulen"/>
              <a:sym typeface="Koulen"/>
            </a:endParaRPr>
          </a:p>
          <a:p>
            <a:pPr indent="0" lvl="0" marL="0" rtl="0" algn="l">
              <a:spcBef>
                <a:spcPts val="0"/>
              </a:spcBef>
              <a:spcAft>
                <a:spcPts val="0"/>
              </a:spcAft>
              <a:buSzPts val="990"/>
              <a:buNone/>
            </a:pPr>
            <a:r>
              <a:t/>
            </a:r>
            <a:endParaRPr sz="3220">
              <a:solidFill>
                <a:srgbClr val="D3A762"/>
              </a:solidFill>
              <a:latin typeface="Koulen"/>
              <a:ea typeface="Koulen"/>
              <a:cs typeface="Koulen"/>
              <a:sym typeface="Koulen"/>
            </a:endParaRPr>
          </a:p>
        </p:txBody>
      </p:sp>
      <p:sp>
        <p:nvSpPr>
          <p:cNvPr id="115" name="Google Shape;115;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400">
                <a:solidFill>
                  <a:srgbClr val="D3A762"/>
                </a:solidFill>
              </a:rPr>
              <a:t>There are several key points to note when using AI to try to solve issues within a manufacturing facility.</a:t>
            </a:r>
            <a:endParaRPr sz="1400">
              <a:solidFill>
                <a:srgbClr val="D3A762"/>
              </a:solidFill>
            </a:endParaRPr>
          </a:p>
          <a:p>
            <a:pPr indent="-317500" lvl="0" marL="457200" rtl="0" algn="l">
              <a:spcBef>
                <a:spcPts val="1200"/>
              </a:spcBef>
              <a:spcAft>
                <a:spcPts val="0"/>
              </a:spcAft>
              <a:buClr>
                <a:srgbClr val="D3A762"/>
              </a:buClr>
              <a:buSzPts val="1400"/>
              <a:buChar char="●"/>
            </a:pPr>
            <a:r>
              <a:rPr lang="en" sz="1400">
                <a:solidFill>
                  <a:srgbClr val="D3A762"/>
                </a:solidFill>
              </a:rPr>
              <a:t>Upload as much data as possible about your business before beginning to use AI as a problem solver. Any AI platform needs to be taught about your business model and manufacturing </a:t>
            </a:r>
            <a:r>
              <a:rPr lang="en" sz="1400">
                <a:solidFill>
                  <a:srgbClr val="D3A762"/>
                </a:solidFill>
              </a:rPr>
              <a:t>processes</a:t>
            </a:r>
            <a:r>
              <a:rPr lang="en" sz="1400">
                <a:solidFill>
                  <a:srgbClr val="D3A762"/>
                </a:solidFill>
              </a:rPr>
              <a:t> before it can be used as a tool.</a:t>
            </a:r>
            <a:endParaRPr sz="1400">
              <a:solidFill>
                <a:srgbClr val="D3A762"/>
              </a:solidFill>
            </a:endParaRPr>
          </a:p>
          <a:p>
            <a:pPr indent="-317500" lvl="0" marL="457200" rtl="0" algn="l">
              <a:spcBef>
                <a:spcPts val="0"/>
              </a:spcBef>
              <a:spcAft>
                <a:spcPts val="0"/>
              </a:spcAft>
              <a:buClr>
                <a:srgbClr val="D3A762"/>
              </a:buClr>
              <a:buSzPts val="1400"/>
              <a:buChar char="●"/>
            </a:pPr>
            <a:r>
              <a:rPr lang="en" sz="1400">
                <a:solidFill>
                  <a:srgbClr val="D3A762"/>
                </a:solidFill>
              </a:rPr>
              <a:t>Have real data that can be used for issues. We have been collecting time study data for years that we were able to upload into AI for interpretation. </a:t>
            </a:r>
            <a:endParaRPr sz="1400">
              <a:solidFill>
                <a:srgbClr val="D3A762"/>
              </a:solidFill>
            </a:endParaRPr>
          </a:p>
          <a:p>
            <a:pPr indent="-317500" lvl="0" marL="457200" rtl="0" algn="l">
              <a:spcBef>
                <a:spcPts val="0"/>
              </a:spcBef>
              <a:spcAft>
                <a:spcPts val="0"/>
              </a:spcAft>
              <a:buClr>
                <a:srgbClr val="D3A762"/>
              </a:buClr>
              <a:buSzPts val="1400"/>
              <a:buChar char="●"/>
            </a:pPr>
            <a:r>
              <a:rPr lang="en" sz="1400">
                <a:solidFill>
                  <a:srgbClr val="D3A762"/>
                </a:solidFill>
              </a:rPr>
              <a:t>Give clear direction about the intent of use. We were able to explain exactly what we were hoping to gain as we were giving the prompts. </a:t>
            </a:r>
            <a:endParaRPr sz="1400">
              <a:solidFill>
                <a:srgbClr val="D3A762"/>
              </a:solidFill>
            </a:endParaRPr>
          </a:p>
          <a:p>
            <a:pPr indent="-317500" lvl="0" marL="457200" rtl="0" algn="l">
              <a:spcBef>
                <a:spcPts val="0"/>
              </a:spcBef>
              <a:spcAft>
                <a:spcPts val="0"/>
              </a:spcAft>
              <a:buClr>
                <a:srgbClr val="D3A762"/>
              </a:buClr>
              <a:buSzPts val="1400"/>
              <a:buChar char="●"/>
            </a:pPr>
            <a:r>
              <a:rPr lang="en" sz="1400">
                <a:solidFill>
                  <a:srgbClr val="D3A762"/>
                </a:solidFill>
              </a:rPr>
              <a:t>Be open minded. The result that we received was not what we initially thought we were going to get. We were able to pivot to a completely different production model based on the results we received. </a:t>
            </a:r>
            <a:endParaRPr sz="1400">
              <a:solidFill>
                <a:srgbClr val="D3A762"/>
              </a:solidFill>
            </a:endParaRPr>
          </a:p>
          <a:p>
            <a:pPr indent="-317500" lvl="0" marL="457200" rtl="0" algn="l">
              <a:spcBef>
                <a:spcPts val="0"/>
              </a:spcBef>
              <a:spcAft>
                <a:spcPts val="0"/>
              </a:spcAft>
              <a:buClr>
                <a:srgbClr val="D3A762"/>
              </a:buClr>
              <a:buSzPts val="1400"/>
              <a:buChar char="●"/>
            </a:pPr>
            <a:r>
              <a:rPr lang="en" sz="1400">
                <a:solidFill>
                  <a:srgbClr val="D3A762"/>
                </a:solidFill>
              </a:rPr>
              <a:t>Do post </a:t>
            </a:r>
            <a:r>
              <a:rPr lang="en" sz="1400">
                <a:solidFill>
                  <a:srgbClr val="D3A762"/>
                </a:solidFill>
              </a:rPr>
              <a:t>mortem research. Just because AI said it, we still did a lot of research to ensure that the results given were based in fact and had proven case studies to validate the information.</a:t>
            </a:r>
            <a:endParaRPr sz="1400">
              <a:solidFill>
                <a:srgbClr val="D3A76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F2826"/>
        </a:solidFill>
      </p:bgPr>
    </p:bg>
    <p:spTree>
      <p:nvGrpSpPr>
        <p:cNvPr id="119" name="Shape 119"/>
        <p:cNvGrpSpPr/>
        <p:nvPr/>
      </p:nvGrpSpPr>
      <p:grpSpPr>
        <a:xfrm>
          <a:off x="0" y="0"/>
          <a:ext cx="0" cy="0"/>
          <a:chOff x="0" y="0"/>
          <a:chExt cx="0" cy="0"/>
        </a:xfrm>
      </p:grpSpPr>
      <p:sp>
        <p:nvSpPr>
          <p:cNvPr id="120" name="Google Shape;120;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220">
                <a:solidFill>
                  <a:srgbClr val="D3A762"/>
                </a:solidFill>
                <a:latin typeface="Koulen"/>
                <a:ea typeface="Koulen"/>
                <a:cs typeface="Koulen"/>
                <a:sym typeface="Koulen"/>
              </a:rPr>
              <a:t>Final Iteration of </a:t>
            </a:r>
            <a:r>
              <a:rPr lang="en" sz="3220">
                <a:solidFill>
                  <a:srgbClr val="D3A762"/>
                </a:solidFill>
                <a:latin typeface="Koulen"/>
                <a:ea typeface="Koulen"/>
                <a:cs typeface="Koulen"/>
                <a:sym typeface="Koulen"/>
              </a:rPr>
              <a:t>production</a:t>
            </a:r>
            <a:r>
              <a:rPr lang="en" sz="3220">
                <a:solidFill>
                  <a:srgbClr val="D3A762"/>
                </a:solidFill>
                <a:latin typeface="Koulen"/>
                <a:ea typeface="Koulen"/>
                <a:cs typeface="Koulen"/>
                <a:sym typeface="Koulen"/>
              </a:rPr>
              <a:t> system</a:t>
            </a:r>
            <a:endParaRPr sz="3220">
              <a:solidFill>
                <a:srgbClr val="D3A762"/>
              </a:solidFill>
              <a:latin typeface="Koulen"/>
              <a:ea typeface="Koulen"/>
              <a:cs typeface="Koulen"/>
              <a:sym typeface="Koulen"/>
            </a:endParaRPr>
          </a:p>
          <a:p>
            <a:pPr indent="0" lvl="0" marL="0" rtl="0" algn="ctr">
              <a:spcBef>
                <a:spcPts val="0"/>
              </a:spcBef>
              <a:spcAft>
                <a:spcPts val="0"/>
              </a:spcAft>
              <a:buSzPts val="990"/>
              <a:buNone/>
            </a:pPr>
            <a:r>
              <a:t/>
            </a:r>
            <a:endParaRPr sz="3220">
              <a:solidFill>
                <a:srgbClr val="D3A762"/>
              </a:solidFill>
              <a:latin typeface="Koulen"/>
              <a:ea typeface="Koulen"/>
              <a:cs typeface="Koulen"/>
              <a:sym typeface="Koulen"/>
            </a:endParaRPr>
          </a:p>
          <a:p>
            <a:pPr indent="0" lvl="0" marL="0" rtl="0" algn="l">
              <a:spcBef>
                <a:spcPts val="0"/>
              </a:spcBef>
              <a:spcAft>
                <a:spcPts val="0"/>
              </a:spcAft>
              <a:buSzPts val="990"/>
              <a:buNone/>
            </a:pPr>
            <a:r>
              <a:t/>
            </a:r>
            <a:endParaRPr sz="3220">
              <a:solidFill>
                <a:srgbClr val="D3A762"/>
              </a:solidFill>
              <a:latin typeface="Koulen"/>
              <a:ea typeface="Koulen"/>
              <a:cs typeface="Koulen"/>
              <a:sym typeface="Koulen"/>
            </a:endParaRPr>
          </a:p>
        </p:txBody>
      </p:sp>
      <p:sp>
        <p:nvSpPr>
          <p:cNvPr id="121" name="Google Shape;121;p23"/>
          <p:cNvSpPr txBox="1"/>
          <p:nvPr>
            <p:ph idx="1" type="body"/>
          </p:nvPr>
        </p:nvSpPr>
        <p:spPr>
          <a:xfrm>
            <a:off x="3937375" y="1152475"/>
            <a:ext cx="48948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sz="1400">
                <a:solidFill>
                  <a:srgbClr val="D3A762"/>
                </a:solidFill>
              </a:rPr>
              <a:t>After several attempts at balancing our production line, we arrived at a “U” shaped design. This allowed the operators to share the workload more evenly. Here are the proposed new times:</a:t>
            </a:r>
            <a:endParaRPr sz="1400">
              <a:solidFill>
                <a:srgbClr val="D3A762"/>
              </a:solidFill>
            </a:endParaRPr>
          </a:p>
          <a:p>
            <a:pPr indent="0" lvl="0" marL="0" rtl="0" algn="l">
              <a:spcBef>
                <a:spcPts val="1200"/>
              </a:spcBef>
              <a:spcAft>
                <a:spcPts val="0"/>
              </a:spcAft>
              <a:buClr>
                <a:schemeClr val="dk1"/>
              </a:buClr>
              <a:buSzPts val="1100"/>
              <a:buFont typeface="Arial"/>
              <a:buNone/>
            </a:pPr>
            <a:r>
              <a:rPr lang="en" sz="1400">
                <a:solidFill>
                  <a:srgbClr val="D3A762"/>
                </a:solidFill>
              </a:rPr>
              <a:t>Proposed cell design balances the workload of each operator to be ensure maximum usage of available time</a:t>
            </a:r>
            <a:endParaRPr sz="1400">
              <a:solidFill>
                <a:srgbClr val="D3A762"/>
              </a:solidFill>
            </a:endParaRPr>
          </a:p>
          <a:p>
            <a:pPr indent="-317500" lvl="0" marL="457200" rtl="0" algn="l">
              <a:spcBef>
                <a:spcPts val="0"/>
              </a:spcBef>
              <a:spcAft>
                <a:spcPts val="0"/>
              </a:spcAft>
              <a:buClr>
                <a:srgbClr val="D3A762"/>
              </a:buClr>
              <a:buSzPts val="1400"/>
              <a:buChar char="●"/>
            </a:pPr>
            <a:r>
              <a:rPr lang="en" sz="1400">
                <a:solidFill>
                  <a:srgbClr val="D3A762"/>
                </a:solidFill>
              </a:rPr>
              <a:t>Operator 1 performs Join/Hot Knife/Grommet</a:t>
            </a:r>
            <a:endParaRPr sz="1400">
              <a:solidFill>
                <a:srgbClr val="D3A762"/>
              </a:solidFill>
            </a:endParaRPr>
          </a:p>
          <a:p>
            <a:pPr indent="-317500" lvl="1" marL="914400" rtl="0" algn="l">
              <a:spcBef>
                <a:spcPts val="0"/>
              </a:spcBef>
              <a:spcAft>
                <a:spcPts val="0"/>
              </a:spcAft>
              <a:buClr>
                <a:srgbClr val="D3A762"/>
              </a:buClr>
              <a:buSzPts val="1400"/>
              <a:buChar char="○"/>
            </a:pPr>
            <a:r>
              <a:rPr lang="en">
                <a:solidFill>
                  <a:srgbClr val="D3A762"/>
                </a:solidFill>
              </a:rPr>
              <a:t>Estimated total time per flag is 72.8 seconds</a:t>
            </a:r>
            <a:endParaRPr>
              <a:solidFill>
                <a:srgbClr val="D3A762"/>
              </a:solidFill>
            </a:endParaRPr>
          </a:p>
          <a:p>
            <a:pPr indent="-317500" lvl="0" marL="457200" rtl="0" algn="l">
              <a:spcBef>
                <a:spcPts val="0"/>
              </a:spcBef>
              <a:spcAft>
                <a:spcPts val="0"/>
              </a:spcAft>
              <a:buClr>
                <a:srgbClr val="D3A762"/>
              </a:buClr>
              <a:buSzPts val="1400"/>
              <a:buChar char="●"/>
            </a:pPr>
            <a:r>
              <a:rPr lang="en" sz="1400">
                <a:solidFill>
                  <a:srgbClr val="D3A762"/>
                </a:solidFill>
              </a:rPr>
              <a:t>Operator 2 performs Hem/Webbing/Patch</a:t>
            </a:r>
            <a:endParaRPr sz="1400">
              <a:solidFill>
                <a:srgbClr val="D3A762"/>
              </a:solidFill>
            </a:endParaRPr>
          </a:p>
          <a:p>
            <a:pPr indent="-317500" lvl="1" marL="914400" rtl="0" algn="l">
              <a:spcBef>
                <a:spcPts val="0"/>
              </a:spcBef>
              <a:spcAft>
                <a:spcPts val="0"/>
              </a:spcAft>
              <a:buClr>
                <a:srgbClr val="D3A762"/>
              </a:buClr>
              <a:buSzPts val="1400"/>
              <a:buChar char="○"/>
            </a:pPr>
            <a:r>
              <a:rPr lang="en">
                <a:solidFill>
                  <a:srgbClr val="D3A762"/>
                </a:solidFill>
              </a:rPr>
              <a:t>Estimated total time per flag is 78.41 seconds</a:t>
            </a:r>
            <a:endParaRPr>
              <a:solidFill>
                <a:srgbClr val="D3A762"/>
              </a:solidFill>
            </a:endParaRPr>
          </a:p>
          <a:p>
            <a:pPr indent="-317500" lvl="0" marL="457200" rtl="0" algn="l">
              <a:spcBef>
                <a:spcPts val="0"/>
              </a:spcBef>
              <a:spcAft>
                <a:spcPts val="0"/>
              </a:spcAft>
              <a:buClr>
                <a:srgbClr val="D3A762"/>
              </a:buClr>
              <a:buSzPts val="1400"/>
              <a:buChar char="●"/>
            </a:pPr>
            <a:r>
              <a:rPr lang="en" sz="1400">
                <a:solidFill>
                  <a:srgbClr val="D3A762"/>
                </a:solidFill>
              </a:rPr>
              <a:t>Operator 3 performs Bar Tack/Inspect</a:t>
            </a:r>
            <a:endParaRPr sz="1400">
              <a:solidFill>
                <a:srgbClr val="D3A762"/>
              </a:solidFill>
            </a:endParaRPr>
          </a:p>
          <a:p>
            <a:pPr indent="-317500" lvl="1" marL="914400" rtl="0" algn="l">
              <a:spcBef>
                <a:spcPts val="0"/>
              </a:spcBef>
              <a:spcAft>
                <a:spcPts val="0"/>
              </a:spcAft>
              <a:buClr>
                <a:srgbClr val="D3A762"/>
              </a:buClr>
              <a:buSzPts val="1400"/>
              <a:buChar char="○"/>
            </a:pPr>
            <a:r>
              <a:rPr lang="en">
                <a:solidFill>
                  <a:srgbClr val="D3A762"/>
                </a:solidFill>
              </a:rPr>
              <a:t>Estimated total time per flag is 70.73 Seconds</a:t>
            </a:r>
            <a:endParaRPr>
              <a:solidFill>
                <a:srgbClr val="D3A762"/>
              </a:solidFill>
            </a:endParaRPr>
          </a:p>
          <a:p>
            <a:pPr indent="0" lvl="0" marL="0" rtl="0" algn="l">
              <a:spcBef>
                <a:spcPts val="0"/>
              </a:spcBef>
              <a:spcAft>
                <a:spcPts val="0"/>
              </a:spcAft>
              <a:buNone/>
            </a:pPr>
            <a:r>
              <a:rPr lang="en" sz="1400">
                <a:solidFill>
                  <a:srgbClr val="D3A762"/>
                </a:solidFill>
              </a:rPr>
              <a:t>Estimated daily output increased from 300/day to 330-400/day for a 10%-30% increase in capacity.</a:t>
            </a:r>
            <a:endParaRPr>
              <a:solidFill>
                <a:srgbClr val="D3A762"/>
              </a:solidFill>
            </a:endParaRPr>
          </a:p>
          <a:p>
            <a:pPr indent="0" lvl="0" marL="0" rtl="0" algn="l">
              <a:spcBef>
                <a:spcPts val="0"/>
              </a:spcBef>
              <a:spcAft>
                <a:spcPts val="1200"/>
              </a:spcAft>
              <a:buNone/>
            </a:pPr>
            <a:r>
              <a:t/>
            </a:r>
            <a:endParaRPr sz="1400">
              <a:solidFill>
                <a:srgbClr val="D3A762"/>
              </a:solidFill>
            </a:endParaRPr>
          </a:p>
        </p:txBody>
      </p:sp>
      <p:pic>
        <p:nvPicPr>
          <p:cNvPr id="122" name="Google Shape;122;p23" title="FOF Cell.jpeg"/>
          <p:cNvPicPr preferRelativeResize="0"/>
          <p:nvPr/>
        </p:nvPicPr>
        <p:blipFill>
          <a:blip r:embed="rId3">
            <a:alphaModFix/>
          </a:blip>
          <a:stretch>
            <a:fillRect/>
          </a:stretch>
        </p:blipFill>
        <p:spPr>
          <a:xfrm>
            <a:off x="291125" y="1152475"/>
            <a:ext cx="3646250" cy="3416401"/>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F2826"/>
        </a:solidFill>
      </p:bgPr>
    </p:bg>
    <p:spTree>
      <p:nvGrpSpPr>
        <p:cNvPr id="126" name="Shape 126"/>
        <p:cNvGrpSpPr/>
        <p:nvPr/>
      </p:nvGrpSpPr>
      <p:grpSpPr>
        <a:xfrm>
          <a:off x="0" y="0"/>
          <a:ext cx="0" cy="0"/>
          <a:chOff x="0" y="0"/>
          <a:chExt cx="0" cy="0"/>
        </a:xfrm>
      </p:grpSpPr>
      <p:sp>
        <p:nvSpPr>
          <p:cNvPr id="127" name="Google Shape;127;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520">
                <a:solidFill>
                  <a:srgbClr val="D3A762"/>
                </a:solidFill>
                <a:latin typeface="Koulen"/>
                <a:ea typeface="Koulen"/>
                <a:cs typeface="Koulen"/>
                <a:sym typeface="Koulen"/>
              </a:rPr>
              <a:t>Final results</a:t>
            </a:r>
            <a:endParaRPr sz="3520">
              <a:solidFill>
                <a:srgbClr val="D3A762"/>
              </a:solidFill>
              <a:latin typeface="Koulen"/>
              <a:ea typeface="Koulen"/>
              <a:cs typeface="Koulen"/>
              <a:sym typeface="Koulen"/>
            </a:endParaRPr>
          </a:p>
        </p:txBody>
      </p:sp>
      <p:sp>
        <p:nvSpPr>
          <p:cNvPr id="128" name="Google Shape;128;p24"/>
          <p:cNvSpPr txBox="1"/>
          <p:nvPr>
            <p:ph idx="1" type="body"/>
          </p:nvPr>
        </p:nvSpPr>
        <p:spPr>
          <a:xfrm>
            <a:off x="311700" y="1166250"/>
            <a:ext cx="8520600" cy="36231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Clr>
                <a:srgbClr val="D3A762"/>
              </a:buClr>
              <a:buSzPts val="2000"/>
              <a:buChar char="●"/>
            </a:pPr>
            <a:r>
              <a:rPr lang="en" sz="2000">
                <a:solidFill>
                  <a:srgbClr val="D3A762"/>
                </a:solidFill>
              </a:rPr>
              <a:t>Negligible</a:t>
            </a:r>
            <a:r>
              <a:rPr lang="en" sz="2000">
                <a:solidFill>
                  <a:srgbClr val="D3A762"/>
                </a:solidFill>
              </a:rPr>
              <a:t> capital investment to restructure lines</a:t>
            </a:r>
            <a:endParaRPr sz="2000">
              <a:solidFill>
                <a:srgbClr val="D3A762"/>
              </a:solidFill>
            </a:endParaRPr>
          </a:p>
          <a:p>
            <a:pPr indent="-355600" lvl="0" marL="457200" rtl="0" algn="l">
              <a:spcBef>
                <a:spcPts val="0"/>
              </a:spcBef>
              <a:spcAft>
                <a:spcPts val="0"/>
              </a:spcAft>
              <a:buClr>
                <a:srgbClr val="D3A762"/>
              </a:buClr>
              <a:buSzPts val="2000"/>
              <a:buChar char="●"/>
            </a:pPr>
            <a:r>
              <a:rPr lang="en" sz="2000">
                <a:solidFill>
                  <a:srgbClr val="D3A762"/>
                </a:solidFill>
              </a:rPr>
              <a:t>10-20% increase in production within the first 30 days after implementation</a:t>
            </a:r>
            <a:endParaRPr sz="2000">
              <a:solidFill>
                <a:srgbClr val="D3A762"/>
              </a:solidFill>
            </a:endParaRPr>
          </a:p>
          <a:p>
            <a:pPr indent="-355600" lvl="0" marL="457200" rtl="0" algn="l">
              <a:spcBef>
                <a:spcPts val="0"/>
              </a:spcBef>
              <a:spcAft>
                <a:spcPts val="0"/>
              </a:spcAft>
              <a:buClr>
                <a:srgbClr val="D3A762"/>
              </a:buClr>
              <a:buSzPts val="2000"/>
              <a:buChar char="●"/>
            </a:pPr>
            <a:r>
              <a:rPr lang="en" sz="2000">
                <a:solidFill>
                  <a:srgbClr val="D3A762"/>
                </a:solidFill>
              </a:rPr>
              <a:t>Operator feedback was positive across all lines</a:t>
            </a:r>
            <a:endParaRPr sz="2000">
              <a:solidFill>
                <a:srgbClr val="D3A762"/>
              </a:solidFill>
            </a:endParaRPr>
          </a:p>
          <a:p>
            <a:pPr indent="-355600" lvl="0" marL="457200" rtl="0" algn="l">
              <a:spcBef>
                <a:spcPts val="0"/>
              </a:spcBef>
              <a:spcAft>
                <a:spcPts val="0"/>
              </a:spcAft>
              <a:buClr>
                <a:srgbClr val="D3A762"/>
              </a:buClr>
              <a:buSzPts val="2000"/>
              <a:buChar char="●"/>
            </a:pPr>
            <a:r>
              <a:rPr lang="en" sz="2000">
                <a:solidFill>
                  <a:srgbClr val="D3A762"/>
                </a:solidFill>
              </a:rPr>
              <a:t>Gains have been sustained across all lines for 6 months</a:t>
            </a:r>
            <a:endParaRPr sz="2000">
              <a:solidFill>
                <a:srgbClr val="D3A762"/>
              </a:solidFill>
            </a:endParaRPr>
          </a:p>
          <a:p>
            <a:pPr indent="-355600" lvl="0" marL="457200" rtl="0" algn="l">
              <a:spcBef>
                <a:spcPts val="0"/>
              </a:spcBef>
              <a:spcAft>
                <a:spcPts val="0"/>
              </a:spcAft>
              <a:buClr>
                <a:srgbClr val="D3A762"/>
              </a:buClr>
              <a:buSzPts val="2000"/>
              <a:buChar char="●"/>
            </a:pPr>
            <a:r>
              <a:rPr lang="en" sz="2000">
                <a:solidFill>
                  <a:srgbClr val="D3A762"/>
                </a:solidFill>
              </a:rPr>
              <a:t>Confidence in using AI to solve complex manufacturing issues has been elevated</a:t>
            </a:r>
            <a:endParaRPr sz="2000">
              <a:solidFill>
                <a:srgbClr val="D3A76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D25"/>
        </a:solidFill>
      </p:bgPr>
    </p:bg>
    <p:spTree>
      <p:nvGrpSpPr>
        <p:cNvPr id="132" name="Shape 132"/>
        <p:cNvGrpSpPr/>
        <p:nvPr/>
      </p:nvGrpSpPr>
      <p:grpSpPr>
        <a:xfrm>
          <a:off x="0" y="0"/>
          <a:ext cx="0" cy="0"/>
          <a:chOff x="0" y="0"/>
          <a:chExt cx="0" cy="0"/>
        </a:xfrm>
      </p:grpSpPr>
      <p:sp>
        <p:nvSpPr>
          <p:cNvPr id="133" name="Google Shape;133;p25"/>
          <p:cNvSpPr txBox="1"/>
          <p:nvPr>
            <p:ph type="ctrTitle"/>
          </p:nvPr>
        </p:nvSpPr>
        <p:spPr>
          <a:xfrm>
            <a:off x="311708" y="7242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sz="6200">
                <a:solidFill>
                  <a:srgbClr val="F5F0E8"/>
                </a:solidFill>
                <a:latin typeface="Koulen"/>
                <a:ea typeface="Koulen"/>
                <a:cs typeface="Koulen"/>
                <a:sym typeface="Koulen"/>
              </a:rPr>
              <a:t>THANK YOU</a:t>
            </a:r>
            <a:endParaRPr sz="6200">
              <a:solidFill>
                <a:srgbClr val="F5F0E8"/>
              </a:solidFill>
              <a:latin typeface="Koulen"/>
              <a:ea typeface="Koulen"/>
              <a:cs typeface="Koulen"/>
              <a:sym typeface="Koulen"/>
            </a:endParaRPr>
          </a:p>
        </p:txBody>
      </p:sp>
      <p:sp>
        <p:nvSpPr>
          <p:cNvPr id="134" name="Google Shape;134;p25"/>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5600">
                <a:solidFill>
                  <a:srgbClr val="F5F0E8"/>
                </a:solidFill>
                <a:latin typeface="Antonio"/>
                <a:ea typeface="Antonio"/>
                <a:cs typeface="Antonio"/>
                <a:sym typeface="Antonio"/>
              </a:rPr>
              <a:t>Q&amp;A</a:t>
            </a:r>
            <a:endParaRPr sz="5600">
              <a:solidFill>
                <a:srgbClr val="F5F0E8"/>
              </a:solidFill>
              <a:latin typeface="Antonio"/>
              <a:ea typeface="Antonio"/>
              <a:cs typeface="Antonio"/>
              <a:sym typeface="Antonio"/>
            </a:endParaRPr>
          </a:p>
        </p:txBody>
      </p:sp>
      <p:pic>
        <p:nvPicPr>
          <p:cNvPr id="135" name="Google Shape;135;p25" title="Allegiance-LogoTagline-OffWhite&amp;Gold.png"/>
          <p:cNvPicPr preferRelativeResize="0"/>
          <p:nvPr/>
        </p:nvPicPr>
        <p:blipFill>
          <a:blip r:embed="rId3">
            <a:alphaModFix/>
          </a:blip>
          <a:stretch>
            <a:fillRect/>
          </a:stretch>
        </p:blipFill>
        <p:spPr>
          <a:xfrm>
            <a:off x="3470450" y="4169874"/>
            <a:ext cx="2203100" cy="6346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F2826"/>
        </a:solidFill>
      </p:bgPr>
    </p:bg>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1000"/>
              </a:spcBef>
              <a:spcAft>
                <a:spcPts val="400"/>
              </a:spcAft>
              <a:buClr>
                <a:schemeClr val="dk1"/>
              </a:buClr>
              <a:buSzPts val="1100"/>
              <a:buFont typeface="Arial"/>
              <a:buNone/>
            </a:pPr>
            <a:r>
              <a:rPr lang="en">
                <a:solidFill>
                  <a:srgbClr val="D3A762"/>
                </a:solidFill>
                <a:latin typeface="Koulen"/>
                <a:ea typeface="Koulen"/>
                <a:cs typeface="Koulen"/>
                <a:sym typeface="Koulen"/>
              </a:rPr>
              <a:t>From a Charleston Garage to America’s Premium Flag Maker</a:t>
            </a:r>
            <a:endParaRPr sz="4420">
              <a:solidFill>
                <a:srgbClr val="D3A762"/>
              </a:solidFill>
              <a:latin typeface="Koulen"/>
              <a:ea typeface="Koulen"/>
              <a:cs typeface="Koulen"/>
              <a:sym typeface="Koulen"/>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sz="1500">
                <a:solidFill>
                  <a:srgbClr val="D3A762"/>
                </a:solidFill>
              </a:rPr>
              <a:t>Allegiance Flag Supply was born out of a simple frustration. When co-founders Wes Lyon, Katie Lyon and Max Berry purchased their first homes in Charleston, SC, they set out to fly the American flag with pride — only to find that every flag they bought deteriorated within months and nearly all were manufactured overseas. The American flag, of all things, wasn’t being made in America.</a:t>
            </a:r>
            <a:endParaRPr sz="1500">
              <a:solidFill>
                <a:srgbClr val="D3A762"/>
              </a:solidFill>
            </a:endParaRPr>
          </a:p>
          <a:p>
            <a:pPr indent="0" lvl="0" marL="0" rtl="0" algn="l">
              <a:lnSpc>
                <a:spcPct val="100000"/>
              </a:lnSpc>
              <a:spcBef>
                <a:spcPts val="800"/>
              </a:spcBef>
              <a:spcAft>
                <a:spcPts val="0"/>
              </a:spcAft>
              <a:buClr>
                <a:schemeClr val="dk1"/>
              </a:buClr>
              <a:buSzPts val="1100"/>
              <a:buFont typeface="Arial"/>
              <a:buNone/>
            </a:pPr>
            <a:r>
              <a:rPr lang="en" sz="1500">
                <a:solidFill>
                  <a:srgbClr val="D3A762"/>
                </a:solidFill>
              </a:rPr>
              <a:t>Driven by that discovery, the three co-founders launched Allegiance in 2018 from the Lyons’ garage in Charleston’s Avondale neighborhood. Their mission: craft a genuinely premium, 100% American-made flag from materials sourced domestically to every stitch sewn by hand on U.S. soil.</a:t>
            </a:r>
            <a:endParaRPr sz="1500">
              <a:solidFill>
                <a:srgbClr val="D3A762"/>
              </a:solidFill>
            </a:endParaRPr>
          </a:p>
          <a:p>
            <a:pPr indent="0" lvl="0" marL="0" rtl="0" algn="l">
              <a:lnSpc>
                <a:spcPct val="100000"/>
              </a:lnSpc>
              <a:spcBef>
                <a:spcPts val="1200"/>
              </a:spcBef>
              <a:spcAft>
                <a:spcPts val="1600"/>
              </a:spcAft>
              <a:buClr>
                <a:schemeClr val="dk1"/>
              </a:buClr>
              <a:buSzPts val="1100"/>
              <a:buFont typeface="Arial"/>
              <a:buNone/>
            </a:pPr>
            <a:r>
              <a:rPr lang="en" sz="1500">
                <a:solidFill>
                  <a:srgbClr val="D3A762"/>
                </a:solidFill>
              </a:rPr>
              <a:t>Today, Allegiance operates out of a 31,000 sq/ft manufacturing facility in North Charleston and ships more than 2,000 flags daily to customers across the country and to U.S. military bases abroad. With more expansion plans underway and plans to grow to 130+, the company is also proudly restoring textile jobs to South Carolina, a state with deep manufacturing roots.</a:t>
            </a:r>
            <a:endParaRPr sz="1700">
              <a:solidFill>
                <a:srgbClr val="D3A762"/>
              </a:solidFill>
              <a:latin typeface="Libre Caslon Text"/>
              <a:ea typeface="Libre Caslon Text"/>
              <a:cs typeface="Libre Caslon Text"/>
              <a:sym typeface="Libre Caslon Tex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F2826"/>
        </a:solidFill>
      </p:bgPr>
    </p:bg>
    <p:spTree>
      <p:nvGrpSpPr>
        <p:cNvPr id="66" name="Shape 66"/>
        <p:cNvGrpSpPr/>
        <p:nvPr/>
      </p:nvGrpSpPr>
      <p:grpSpPr>
        <a:xfrm>
          <a:off x="0" y="0"/>
          <a:ext cx="0" cy="0"/>
          <a:chOff x="0" y="0"/>
          <a:chExt cx="0" cy="0"/>
        </a:xfrm>
      </p:grpSpPr>
      <p:sp>
        <p:nvSpPr>
          <p:cNvPr id="67" name="Google Shape;67;p15"/>
          <p:cNvSpPr txBox="1"/>
          <p:nvPr>
            <p:ph type="title"/>
          </p:nvPr>
        </p:nvSpPr>
        <p:spPr>
          <a:xfrm>
            <a:off x="311700" y="450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220">
                <a:solidFill>
                  <a:srgbClr val="D3A762"/>
                </a:solidFill>
                <a:latin typeface="Koulen"/>
                <a:ea typeface="Koulen"/>
                <a:cs typeface="Koulen"/>
                <a:sym typeface="Koulen"/>
              </a:rPr>
              <a:t>Previous production system</a:t>
            </a:r>
            <a:endParaRPr sz="3220">
              <a:solidFill>
                <a:srgbClr val="D3A762"/>
              </a:solidFill>
              <a:latin typeface="Koulen"/>
              <a:ea typeface="Koulen"/>
              <a:cs typeface="Koulen"/>
              <a:sym typeface="Koulen"/>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1400">
                <a:solidFill>
                  <a:srgbClr val="D3A762"/>
                </a:solidFill>
              </a:rPr>
              <a:t>We were utilizing a system called the TSS (Toyota Sewing System) in which 3 operators would execute the “bump” operation when the product was finished. There was no defined role in each position. They could perform as many as 6 operations depending on how the line was performing at any given time. We understood that the front of the line was very labor heavy based on this production model. The operators described their fatigue with this process so we knew that we had to rebalance the system.</a:t>
            </a:r>
            <a:endParaRPr sz="1400">
              <a:solidFill>
                <a:srgbClr val="D3A762"/>
              </a:solidFill>
            </a:endParaRPr>
          </a:p>
        </p:txBody>
      </p:sp>
      <p:pic>
        <p:nvPicPr>
          <p:cNvPr id="69" name="Google Shape;69;p15" title="TSS.jpeg"/>
          <p:cNvPicPr preferRelativeResize="0"/>
          <p:nvPr/>
        </p:nvPicPr>
        <p:blipFill>
          <a:blip r:embed="rId3">
            <a:alphaModFix/>
          </a:blip>
          <a:stretch>
            <a:fillRect/>
          </a:stretch>
        </p:blipFill>
        <p:spPr>
          <a:xfrm>
            <a:off x="292400" y="2544974"/>
            <a:ext cx="8559201" cy="24112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F2826"/>
        </a:solidFill>
      </p:bgPr>
    </p:bg>
    <p:spTree>
      <p:nvGrpSpPr>
        <p:cNvPr id="73" name="Shape 73"/>
        <p:cNvGrpSpPr/>
        <p:nvPr/>
      </p:nvGrpSpPr>
      <p:grpSpPr>
        <a:xfrm>
          <a:off x="0" y="0"/>
          <a:ext cx="0" cy="0"/>
          <a:chOff x="0" y="0"/>
          <a:chExt cx="0" cy="0"/>
        </a:xfrm>
      </p:grpSpPr>
      <p:sp>
        <p:nvSpPr>
          <p:cNvPr id="74" name="Google Shape;74;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220">
                <a:solidFill>
                  <a:srgbClr val="D3A762"/>
                </a:solidFill>
                <a:latin typeface="Koulen"/>
                <a:ea typeface="Koulen"/>
                <a:cs typeface="Koulen"/>
                <a:sym typeface="Koulen"/>
              </a:rPr>
              <a:t>Attempting to balance the line </a:t>
            </a:r>
            <a:endParaRPr sz="3220">
              <a:solidFill>
                <a:srgbClr val="D3A762"/>
              </a:solidFill>
              <a:latin typeface="Koulen"/>
              <a:ea typeface="Koulen"/>
              <a:cs typeface="Koulen"/>
              <a:sym typeface="Koulen"/>
            </a:endParaRPr>
          </a:p>
        </p:txBody>
      </p:sp>
      <p:sp>
        <p:nvSpPr>
          <p:cNvPr id="75" name="Google Shape;75;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1400">
                <a:solidFill>
                  <a:srgbClr val="D3A762"/>
                </a:solidFill>
              </a:rPr>
              <a:t>Our initial thought was to add machinery based on the time studies that we collected to attempt to balance the line for each operation. We could not get the labor times to balance with the headcount to improve production based on the ratio of flags made to production employees. There always seemed to be a bottleneck somewhere in the production </a:t>
            </a:r>
            <a:r>
              <a:rPr lang="en" sz="1400">
                <a:solidFill>
                  <a:srgbClr val="D3A762"/>
                </a:solidFill>
              </a:rPr>
              <a:t>process</a:t>
            </a:r>
            <a:r>
              <a:rPr lang="en" sz="1400">
                <a:solidFill>
                  <a:srgbClr val="D3A762"/>
                </a:solidFill>
              </a:rPr>
              <a:t>. This is where we started using AI by uploading all of our data that we had been collecting. </a:t>
            </a:r>
            <a:endParaRPr sz="1400">
              <a:solidFill>
                <a:srgbClr val="D3A762"/>
              </a:solidFill>
            </a:endParaRPr>
          </a:p>
        </p:txBody>
      </p:sp>
      <p:pic>
        <p:nvPicPr>
          <p:cNvPr id="76" name="Google Shape;76;p16" title="Factory of the Future.jpeg"/>
          <p:cNvPicPr preferRelativeResize="0"/>
          <p:nvPr/>
        </p:nvPicPr>
        <p:blipFill>
          <a:blip r:embed="rId3">
            <a:alphaModFix/>
          </a:blip>
          <a:stretch>
            <a:fillRect/>
          </a:stretch>
        </p:blipFill>
        <p:spPr>
          <a:xfrm>
            <a:off x="311700" y="2746200"/>
            <a:ext cx="8520602" cy="182267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F2826"/>
        </a:solidFill>
      </p:bgPr>
    </p:bg>
    <p:spTree>
      <p:nvGrpSpPr>
        <p:cNvPr id="80" name="Shape 80"/>
        <p:cNvGrpSpPr/>
        <p:nvPr/>
      </p:nvGrpSpPr>
      <p:grpSpPr>
        <a:xfrm>
          <a:off x="0" y="0"/>
          <a:ext cx="0" cy="0"/>
          <a:chOff x="0" y="0"/>
          <a:chExt cx="0" cy="0"/>
        </a:xfrm>
      </p:grpSpPr>
      <p:sp>
        <p:nvSpPr>
          <p:cNvPr id="81" name="Google Shape;81;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220">
                <a:solidFill>
                  <a:srgbClr val="D3A762"/>
                </a:solidFill>
                <a:latin typeface="Koulen"/>
                <a:ea typeface="Koulen"/>
                <a:cs typeface="Koulen"/>
                <a:sym typeface="Koulen"/>
              </a:rPr>
              <a:t>Time study data</a:t>
            </a:r>
            <a:endParaRPr sz="3220">
              <a:solidFill>
                <a:srgbClr val="D3A762"/>
              </a:solidFill>
              <a:latin typeface="Koulen"/>
              <a:ea typeface="Koulen"/>
              <a:cs typeface="Koulen"/>
              <a:sym typeface="Koulen"/>
            </a:endParaRPr>
          </a:p>
          <a:p>
            <a:pPr indent="0" lvl="0" marL="0" rtl="0" algn="ctr">
              <a:spcBef>
                <a:spcPts val="0"/>
              </a:spcBef>
              <a:spcAft>
                <a:spcPts val="0"/>
              </a:spcAft>
              <a:buSzPts val="990"/>
              <a:buNone/>
            </a:pPr>
            <a:r>
              <a:t/>
            </a:r>
            <a:endParaRPr sz="3220">
              <a:solidFill>
                <a:srgbClr val="D3A762"/>
              </a:solidFill>
              <a:latin typeface="Koulen"/>
              <a:ea typeface="Koulen"/>
              <a:cs typeface="Koulen"/>
              <a:sym typeface="Koulen"/>
            </a:endParaRPr>
          </a:p>
        </p:txBody>
      </p:sp>
      <p:sp>
        <p:nvSpPr>
          <p:cNvPr id="82" name="Google Shape;82;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400">
                <a:solidFill>
                  <a:srgbClr val="D3A762"/>
                </a:solidFill>
              </a:rPr>
              <a:t>We collected time study data including all of our necessary non value add time and loaded that information into ChatGPT to begin the exercise.</a:t>
            </a:r>
            <a:endParaRPr sz="1400">
              <a:solidFill>
                <a:srgbClr val="D3A762"/>
              </a:solidFill>
            </a:endParaRPr>
          </a:p>
          <a:p>
            <a:pPr indent="0" lvl="0" marL="0" rtl="0" algn="l">
              <a:spcBef>
                <a:spcPts val="1200"/>
              </a:spcBef>
              <a:spcAft>
                <a:spcPts val="1200"/>
              </a:spcAft>
              <a:buNone/>
            </a:pPr>
            <a:r>
              <a:t/>
            </a:r>
            <a:endParaRPr sz="1400">
              <a:solidFill>
                <a:srgbClr val="D3A762"/>
              </a:solidFill>
            </a:endParaRPr>
          </a:p>
        </p:txBody>
      </p:sp>
      <p:pic>
        <p:nvPicPr>
          <p:cNvPr id="83" name="Google Shape;83;p17" title="Screenshot 2026-06-23 at 8.01.45 AM.png"/>
          <p:cNvPicPr preferRelativeResize="0"/>
          <p:nvPr/>
        </p:nvPicPr>
        <p:blipFill>
          <a:blip r:embed="rId3">
            <a:alphaModFix/>
          </a:blip>
          <a:stretch>
            <a:fillRect/>
          </a:stretch>
        </p:blipFill>
        <p:spPr>
          <a:xfrm>
            <a:off x="1182562" y="1923250"/>
            <a:ext cx="6778875" cy="26705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F2826"/>
        </a:solidFill>
      </p:bgPr>
    </p:bg>
    <p:spTree>
      <p:nvGrpSpPr>
        <p:cNvPr id="87" name="Shape 87"/>
        <p:cNvGrpSpPr/>
        <p:nvPr/>
      </p:nvGrpSpPr>
      <p:grpSpPr>
        <a:xfrm>
          <a:off x="0" y="0"/>
          <a:ext cx="0" cy="0"/>
          <a:chOff x="0" y="0"/>
          <a:chExt cx="0" cy="0"/>
        </a:xfrm>
      </p:grpSpPr>
      <p:sp>
        <p:nvSpPr>
          <p:cNvPr id="88" name="Google Shape;88;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220">
                <a:solidFill>
                  <a:srgbClr val="D3A762"/>
                </a:solidFill>
                <a:latin typeface="Koulen"/>
                <a:ea typeface="Koulen"/>
                <a:cs typeface="Koulen"/>
                <a:sym typeface="Koulen"/>
              </a:rPr>
              <a:t>Prompt specificity</a:t>
            </a:r>
            <a:endParaRPr sz="3220">
              <a:solidFill>
                <a:srgbClr val="D3A762"/>
              </a:solidFill>
              <a:latin typeface="Koulen"/>
              <a:ea typeface="Koulen"/>
              <a:cs typeface="Koulen"/>
              <a:sym typeface="Koulen"/>
            </a:endParaRPr>
          </a:p>
          <a:p>
            <a:pPr indent="0" lvl="0" marL="0" rtl="0" algn="ctr">
              <a:spcBef>
                <a:spcPts val="0"/>
              </a:spcBef>
              <a:spcAft>
                <a:spcPts val="0"/>
              </a:spcAft>
              <a:buSzPts val="990"/>
              <a:buNone/>
            </a:pPr>
            <a:r>
              <a:t/>
            </a:r>
            <a:endParaRPr sz="3220">
              <a:solidFill>
                <a:srgbClr val="D3A762"/>
              </a:solidFill>
              <a:latin typeface="Koulen"/>
              <a:ea typeface="Koulen"/>
              <a:cs typeface="Koulen"/>
              <a:sym typeface="Koulen"/>
            </a:endParaRPr>
          </a:p>
          <a:p>
            <a:pPr indent="0" lvl="0" marL="0" rtl="0" algn="ctr">
              <a:spcBef>
                <a:spcPts val="0"/>
              </a:spcBef>
              <a:spcAft>
                <a:spcPts val="0"/>
              </a:spcAft>
              <a:buSzPts val="990"/>
              <a:buNone/>
            </a:pPr>
            <a:r>
              <a:t/>
            </a:r>
            <a:endParaRPr sz="3220">
              <a:solidFill>
                <a:srgbClr val="D3A762"/>
              </a:solidFill>
              <a:latin typeface="Koulen"/>
              <a:ea typeface="Koulen"/>
              <a:cs typeface="Koulen"/>
              <a:sym typeface="Koulen"/>
            </a:endParaRPr>
          </a:p>
        </p:txBody>
      </p:sp>
      <p:sp>
        <p:nvSpPr>
          <p:cNvPr id="89" name="Google Shape;89;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0"/>
              </a:spcAft>
              <a:buNone/>
            </a:pPr>
            <a:r>
              <a:rPr lang="en" sz="1400">
                <a:solidFill>
                  <a:srgbClr val="D3A762"/>
                </a:solidFill>
              </a:rPr>
              <a:t>Be very specific with your prompts and include as much data as possible. This is an example that was used for this exercise:</a:t>
            </a:r>
            <a:endParaRPr sz="1400">
              <a:solidFill>
                <a:srgbClr val="D3A762"/>
              </a:solidFill>
            </a:endParaRPr>
          </a:p>
          <a:p>
            <a:pPr indent="-304165" lvl="0" marL="457200" rtl="0" algn="l">
              <a:spcBef>
                <a:spcPts val="1200"/>
              </a:spcBef>
              <a:spcAft>
                <a:spcPts val="0"/>
              </a:spcAft>
              <a:buClr>
                <a:srgbClr val="D3A762"/>
              </a:buClr>
              <a:buSzPct val="100000"/>
              <a:buChar char="●"/>
            </a:pPr>
            <a:r>
              <a:rPr lang="en" sz="1400">
                <a:solidFill>
                  <a:srgbClr val="D3A762"/>
                </a:solidFill>
              </a:rPr>
              <a:t>I am evaluating a sewing production line. Below are the operations, cycle times, changeover times and available hours per shift.</a:t>
            </a:r>
            <a:endParaRPr sz="1400">
              <a:solidFill>
                <a:srgbClr val="D3A762"/>
              </a:solidFill>
            </a:endParaRPr>
          </a:p>
          <a:p>
            <a:pPr indent="-304165" lvl="1" marL="914400" rtl="0" algn="l">
              <a:spcBef>
                <a:spcPts val="0"/>
              </a:spcBef>
              <a:spcAft>
                <a:spcPts val="0"/>
              </a:spcAft>
              <a:buClr>
                <a:srgbClr val="D3A762"/>
              </a:buClr>
              <a:buSzPct val="100000"/>
              <a:buChar char="○"/>
            </a:pPr>
            <a:r>
              <a:rPr lang="en">
                <a:solidFill>
                  <a:srgbClr val="D3A762"/>
                </a:solidFill>
              </a:rPr>
              <a:t>Join: 57.69 sec</a:t>
            </a:r>
            <a:endParaRPr>
              <a:solidFill>
                <a:srgbClr val="D3A762"/>
              </a:solidFill>
            </a:endParaRPr>
          </a:p>
          <a:p>
            <a:pPr indent="-304165" lvl="1" marL="914400" rtl="0" algn="l">
              <a:spcBef>
                <a:spcPts val="0"/>
              </a:spcBef>
              <a:spcAft>
                <a:spcPts val="0"/>
              </a:spcAft>
              <a:buClr>
                <a:srgbClr val="D3A762"/>
              </a:buClr>
              <a:buSzPct val="100000"/>
              <a:buChar char="○"/>
            </a:pPr>
            <a:r>
              <a:rPr lang="en">
                <a:solidFill>
                  <a:srgbClr val="D3A762"/>
                </a:solidFill>
              </a:rPr>
              <a:t>Hem: 40.06 sec</a:t>
            </a:r>
            <a:endParaRPr>
              <a:solidFill>
                <a:srgbClr val="D3A762"/>
              </a:solidFill>
            </a:endParaRPr>
          </a:p>
          <a:p>
            <a:pPr indent="-304165" lvl="1" marL="914400" rtl="0" algn="l">
              <a:spcBef>
                <a:spcPts val="0"/>
              </a:spcBef>
              <a:spcAft>
                <a:spcPts val="0"/>
              </a:spcAft>
              <a:buClr>
                <a:srgbClr val="D3A762"/>
              </a:buClr>
              <a:buSzPct val="100000"/>
              <a:buChar char="○"/>
            </a:pPr>
            <a:r>
              <a:rPr lang="en">
                <a:solidFill>
                  <a:srgbClr val="D3A762"/>
                </a:solidFill>
              </a:rPr>
              <a:t>Webbing: 19.61 sec</a:t>
            </a:r>
            <a:endParaRPr>
              <a:solidFill>
                <a:srgbClr val="D3A762"/>
              </a:solidFill>
            </a:endParaRPr>
          </a:p>
          <a:p>
            <a:pPr indent="-304165" lvl="1" marL="914400" rtl="0" algn="l">
              <a:spcBef>
                <a:spcPts val="0"/>
              </a:spcBef>
              <a:spcAft>
                <a:spcPts val="0"/>
              </a:spcAft>
              <a:buClr>
                <a:srgbClr val="D3A762"/>
              </a:buClr>
              <a:buSzPct val="100000"/>
              <a:buChar char="○"/>
            </a:pPr>
            <a:r>
              <a:rPr lang="en">
                <a:solidFill>
                  <a:srgbClr val="D3A762"/>
                </a:solidFill>
              </a:rPr>
              <a:t>Bartack: 37.29 sec</a:t>
            </a:r>
            <a:endParaRPr>
              <a:solidFill>
                <a:srgbClr val="D3A762"/>
              </a:solidFill>
            </a:endParaRPr>
          </a:p>
          <a:p>
            <a:pPr indent="-304165" lvl="1" marL="914400" rtl="0" algn="l">
              <a:spcBef>
                <a:spcPts val="0"/>
              </a:spcBef>
              <a:spcAft>
                <a:spcPts val="0"/>
              </a:spcAft>
              <a:buClr>
                <a:srgbClr val="D3A762"/>
              </a:buClr>
              <a:buSzPct val="100000"/>
              <a:buChar char="○"/>
            </a:pPr>
            <a:r>
              <a:rPr lang="en">
                <a:solidFill>
                  <a:srgbClr val="D3A762"/>
                </a:solidFill>
              </a:rPr>
              <a:t>Hot Knife: 7.41 sec</a:t>
            </a:r>
            <a:endParaRPr>
              <a:solidFill>
                <a:srgbClr val="D3A762"/>
              </a:solidFill>
            </a:endParaRPr>
          </a:p>
          <a:p>
            <a:pPr indent="-304165" lvl="1" marL="914400" rtl="0" algn="l">
              <a:spcBef>
                <a:spcPts val="0"/>
              </a:spcBef>
              <a:spcAft>
                <a:spcPts val="0"/>
              </a:spcAft>
              <a:buClr>
                <a:srgbClr val="D3A762"/>
              </a:buClr>
              <a:buSzPct val="100000"/>
              <a:buChar char="○"/>
            </a:pPr>
            <a:r>
              <a:rPr lang="en">
                <a:solidFill>
                  <a:srgbClr val="D3A762"/>
                </a:solidFill>
              </a:rPr>
              <a:t>Grommet: 7.73 sec</a:t>
            </a:r>
            <a:endParaRPr>
              <a:solidFill>
                <a:srgbClr val="D3A762"/>
              </a:solidFill>
            </a:endParaRPr>
          </a:p>
          <a:p>
            <a:pPr indent="-304165" lvl="1" marL="914400" rtl="0" algn="l">
              <a:spcBef>
                <a:spcPts val="0"/>
              </a:spcBef>
              <a:spcAft>
                <a:spcPts val="0"/>
              </a:spcAft>
              <a:buClr>
                <a:srgbClr val="D3A762"/>
              </a:buClr>
              <a:buSzPct val="100000"/>
              <a:buChar char="○"/>
            </a:pPr>
            <a:r>
              <a:rPr lang="en">
                <a:solidFill>
                  <a:srgbClr val="D3A762"/>
                </a:solidFill>
              </a:rPr>
              <a:t>Patch: 18.74 sec</a:t>
            </a:r>
            <a:endParaRPr>
              <a:solidFill>
                <a:srgbClr val="D3A762"/>
              </a:solidFill>
            </a:endParaRPr>
          </a:p>
          <a:p>
            <a:pPr indent="-304165" lvl="1" marL="914400" rtl="0" algn="l">
              <a:spcBef>
                <a:spcPts val="0"/>
              </a:spcBef>
              <a:spcAft>
                <a:spcPts val="0"/>
              </a:spcAft>
              <a:buClr>
                <a:srgbClr val="D3A762"/>
              </a:buClr>
              <a:buSzPct val="100000"/>
              <a:buChar char="○"/>
            </a:pPr>
            <a:r>
              <a:rPr lang="en">
                <a:solidFill>
                  <a:srgbClr val="D3A762"/>
                </a:solidFill>
              </a:rPr>
              <a:t>Inspect: 33.44 sec</a:t>
            </a:r>
            <a:endParaRPr>
              <a:solidFill>
                <a:srgbClr val="D3A762"/>
              </a:solidFill>
            </a:endParaRPr>
          </a:p>
          <a:p>
            <a:pPr indent="0" lvl="0" marL="0" rtl="0" algn="l">
              <a:spcBef>
                <a:spcPts val="1200"/>
              </a:spcBef>
              <a:spcAft>
                <a:spcPts val="0"/>
              </a:spcAft>
              <a:buNone/>
            </a:pPr>
            <a:r>
              <a:rPr lang="en" sz="1368">
                <a:solidFill>
                  <a:srgbClr val="D3A762"/>
                </a:solidFill>
              </a:rPr>
              <a:t>My goal is to maximise throughput while minimizing labor and balancing the labor operations of the sewing line. The operations have to stay in this order but the floor layout can be adjusted in order to maximize efficiency.</a:t>
            </a:r>
            <a:endParaRPr sz="1368">
              <a:solidFill>
                <a:srgbClr val="D3A762"/>
              </a:solidFill>
            </a:endParaRPr>
          </a:p>
          <a:p>
            <a:pPr indent="0" lvl="0" marL="0" rtl="0" algn="l">
              <a:spcBef>
                <a:spcPts val="1200"/>
              </a:spcBef>
              <a:spcAft>
                <a:spcPts val="1200"/>
              </a:spcAft>
              <a:buNone/>
            </a:pPr>
            <a:r>
              <a:t/>
            </a:r>
            <a:endParaRPr sz="1400">
              <a:solidFill>
                <a:srgbClr val="D3A76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F2826"/>
        </a:solidFill>
      </p:bgPr>
    </p:bg>
    <p:spTree>
      <p:nvGrpSpPr>
        <p:cNvPr id="93" name="Shape 93"/>
        <p:cNvGrpSpPr/>
        <p:nvPr/>
      </p:nvGrpSpPr>
      <p:grpSpPr>
        <a:xfrm>
          <a:off x="0" y="0"/>
          <a:ext cx="0" cy="0"/>
          <a:chOff x="0" y="0"/>
          <a:chExt cx="0" cy="0"/>
        </a:xfrm>
      </p:grpSpPr>
      <p:sp>
        <p:nvSpPr>
          <p:cNvPr id="94" name="Google Shape;94;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220">
                <a:solidFill>
                  <a:srgbClr val="D3A762"/>
                </a:solidFill>
                <a:latin typeface="Koulen"/>
                <a:ea typeface="Koulen"/>
                <a:cs typeface="Koulen"/>
                <a:sym typeface="Koulen"/>
              </a:rPr>
              <a:t>Prompt specificity</a:t>
            </a:r>
            <a:endParaRPr sz="3220">
              <a:solidFill>
                <a:srgbClr val="D3A762"/>
              </a:solidFill>
              <a:latin typeface="Koulen"/>
              <a:ea typeface="Koulen"/>
              <a:cs typeface="Koulen"/>
              <a:sym typeface="Koulen"/>
            </a:endParaRPr>
          </a:p>
          <a:p>
            <a:pPr indent="0" lvl="0" marL="0" rtl="0" algn="ctr">
              <a:spcBef>
                <a:spcPts val="0"/>
              </a:spcBef>
              <a:spcAft>
                <a:spcPts val="0"/>
              </a:spcAft>
              <a:buSzPts val="990"/>
              <a:buNone/>
            </a:pPr>
            <a:r>
              <a:t/>
            </a:r>
            <a:endParaRPr sz="3220">
              <a:solidFill>
                <a:srgbClr val="D3A762"/>
              </a:solidFill>
              <a:latin typeface="Koulen"/>
              <a:ea typeface="Koulen"/>
              <a:cs typeface="Koulen"/>
              <a:sym typeface="Koulen"/>
            </a:endParaRPr>
          </a:p>
          <a:p>
            <a:pPr indent="0" lvl="0" marL="0" rtl="0" algn="ctr">
              <a:spcBef>
                <a:spcPts val="0"/>
              </a:spcBef>
              <a:spcAft>
                <a:spcPts val="0"/>
              </a:spcAft>
              <a:buSzPts val="990"/>
              <a:buNone/>
            </a:pPr>
            <a:r>
              <a:t/>
            </a:r>
            <a:endParaRPr sz="3220">
              <a:solidFill>
                <a:srgbClr val="D3A762"/>
              </a:solidFill>
              <a:latin typeface="Koulen"/>
              <a:ea typeface="Koulen"/>
              <a:cs typeface="Koulen"/>
              <a:sym typeface="Koulen"/>
            </a:endParaRPr>
          </a:p>
        </p:txBody>
      </p:sp>
      <p:sp>
        <p:nvSpPr>
          <p:cNvPr id="95" name="Google Shape;95;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1200"/>
              </a:spcBef>
              <a:spcAft>
                <a:spcPts val="0"/>
              </a:spcAft>
              <a:buClr>
                <a:schemeClr val="dk1"/>
              </a:buClr>
              <a:buSzPts val="1100"/>
              <a:buFont typeface="Arial"/>
              <a:buNone/>
            </a:pPr>
            <a:r>
              <a:rPr lang="en" sz="1400">
                <a:solidFill>
                  <a:srgbClr val="D3A762"/>
                </a:solidFill>
              </a:rPr>
              <a:t>Using the cycle times above, ignore the current floor layout.</a:t>
            </a:r>
            <a:endParaRPr sz="1400">
              <a:solidFill>
                <a:srgbClr val="D3A762"/>
              </a:solidFill>
            </a:endParaRPr>
          </a:p>
          <a:p>
            <a:pPr indent="0" lvl="0" marL="0" rtl="0" algn="l">
              <a:spcBef>
                <a:spcPts val="1200"/>
              </a:spcBef>
              <a:spcAft>
                <a:spcPts val="0"/>
              </a:spcAft>
              <a:buClr>
                <a:schemeClr val="dk1"/>
              </a:buClr>
              <a:buSzPts val="1100"/>
              <a:buFont typeface="Arial"/>
              <a:buNone/>
            </a:pPr>
            <a:r>
              <a:rPr lang="en" sz="1400">
                <a:solidFill>
                  <a:srgbClr val="D3A762"/>
                </a:solidFill>
              </a:rPr>
              <a:t>Assume I want a 3-operator manufacturing cell.</a:t>
            </a:r>
            <a:endParaRPr sz="1400">
              <a:solidFill>
                <a:srgbClr val="D3A762"/>
              </a:solidFill>
            </a:endParaRPr>
          </a:p>
          <a:p>
            <a:pPr indent="0" lvl="0" marL="0" rtl="0" algn="l">
              <a:spcBef>
                <a:spcPts val="1200"/>
              </a:spcBef>
              <a:spcAft>
                <a:spcPts val="0"/>
              </a:spcAft>
              <a:buClr>
                <a:schemeClr val="dk1"/>
              </a:buClr>
              <a:buSzPts val="1100"/>
              <a:buFont typeface="Arial"/>
              <a:buNone/>
            </a:pPr>
            <a:r>
              <a:rPr lang="en" sz="1400">
                <a:solidFill>
                  <a:srgbClr val="D3A762"/>
                </a:solidFill>
              </a:rPr>
              <a:t>Balance the workload across operators so each operator has approximately the same total cycle time.</a:t>
            </a:r>
            <a:endParaRPr sz="1400">
              <a:solidFill>
                <a:srgbClr val="D3A762"/>
              </a:solidFill>
            </a:endParaRPr>
          </a:p>
          <a:p>
            <a:pPr indent="0" lvl="0" marL="0" rtl="0" algn="l">
              <a:spcBef>
                <a:spcPts val="1200"/>
              </a:spcBef>
              <a:spcAft>
                <a:spcPts val="0"/>
              </a:spcAft>
              <a:buClr>
                <a:schemeClr val="dk1"/>
              </a:buClr>
              <a:buSzPts val="1100"/>
              <a:buFont typeface="Arial"/>
              <a:buNone/>
            </a:pPr>
            <a:r>
              <a:rPr lang="en" sz="1400">
                <a:solidFill>
                  <a:srgbClr val="D3A762"/>
                </a:solidFill>
              </a:rPr>
              <a:t>You may assign non-sequential operations to the same operator if it reduces labor imbalance.</a:t>
            </a:r>
            <a:endParaRPr sz="1400">
              <a:solidFill>
                <a:srgbClr val="D3A762"/>
              </a:solidFill>
            </a:endParaRPr>
          </a:p>
          <a:p>
            <a:pPr indent="0" lvl="0" marL="0" rtl="0" algn="l">
              <a:spcBef>
                <a:spcPts val="1200"/>
              </a:spcBef>
              <a:spcAft>
                <a:spcPts val="0"/>
              </a:spcAft>
              <a:buClr>
                <a:schemeClr val="dk1"/>
              </a:buClr>
              <a:buSzPts val="1100"/>
              <a:buFont typeface="Arial"/>
              <a:buNone/>
            </a:pPr>
            <a:r>
              <a:rPr lang="en" sz="1400">
                <a:solidFill>
                  <a:srgbClr val="D3A762"/>
                </a:solidFill>
              </a:rPr>
              <a:t>Show:</a:t>
            </a:r>
            <a:endParaRPr sz="1400">
              <a:solidFill>
                <a:srgbClr val="D3A762"/>
              </a:solidFill>
            </a:endParaRPr>
          </a:p>
          <a:p>
            <a:pPr indent="-317500" lvl="0" marL="457200" rtl="0" algn="l">
              <a:spcBef>
                <a:spcPts val="1200"/>
              </a:spcBef>
              <a:spcAft>
                <a:spcPts val="0"/>
              </a:spcAft>
              <a:buClr>
                <a:srgbClr val="D3A762"/>
              </a:buClr>
              <a:buSzPts val="1400"/>
              <a:buChar char="●"/>
            </a:pPr>
            <a:r>
              <a:rPr lang="en" sz="1400">
                <a:solidFill>
                  <a:srgbClr val="D3A762"/>
                </a:solidFill>
              </a:rPr>
              <a:t>Operator assignments</a:t>
            </a:r>
            <a:endParaRPr sz="1400">
              <a:solidFill>
                <a:srgbClr val="D3A762"/>
              </a:solidFill>
            </a:endParaRPr>
          </a:p>
          <a:p>
            <a:pPr indent="-317500" lvl="0" marL="457200" rtl="0" algn="l">
              <a:spcBef>
                <a:spcPts val="0"/>
              </a:spcBef>
              <a:spcAft>
                <a:spcPts val="0"/>
              </a:spcAft>
              <a:buClr>
                <a:srgbClr val="D3A762"/>
              </a:buClr>
              <a:buSzPts val="1400"/>
              <a:buChar char="●"/>
            </a:pPr>
            <a:r>
              <a:rPr lang="en" sz="1400">
                <a:solidFill>
                  <a:srgbClr val="D3A762"/>
                </a:solidFill>
              </a:rPr>
              <a:t>Total seconds per operator</a:t>
            </a:r>
            <a:endParaRPr sz="1400">
              <a:solidFill>
                <a:srgbClr val="D3A762"/>
              </a:solidFill>
            </a:endParaRPr>
          </a:p>
          <a:p>
            <a:pPr indent="-317500" lvl="0" marL="457200" rtl="0" algn="l">
              <a:spcBef>
                <a:spcPts val="0"/>
              </a:spcBef>
              <a:spcAft>
                <a:spcPts val="0"/>
              </a:spcAft>
              <a:buClr>
                <a:srgbClr val="D3A762"/>
              </a:buClr>
              <a:buSzPts val="1400"/>
              <a:buChar char="●"/>
            </a:pPr>
            <a:r>
              <a:rPr lang="en" sz="1400">
                <a:solidFill>
                  <a:srgbClr val="D3A762"/>
                </a:solidFill>
              </a:rPr>
              <a:t>Variance from average</a:t>
            </a:r>
            <a:endParaRPr sz="1400">
              <a:solidFill>
                <a:srgbClr val="D3A762"/>
              </a:solidFill>
            </a:endParaRPr>
          </a:p>
          <a:p>
            <a:pPr indent="-317500" lvl="0" marL="457200" rtl="0" algn="l">
              <a:spcBef>
                <a:spcPts val="0"/>
              </a:spcBef>
              <a:spcAft>
                <a:spcPts val="0"/>
              </a:spcAft>
              <a:buClr>
                <a:srgbClr val="D3A762"/>
              </a:buClr>
              <a:buSzPts val="1400"/>
              <a:buChar char="●"/>
            </a:pPr>
            <a:r>
              <a:rPr lang="en" sz="1400">
                <a:solidFill>
                  <a:srgbClr val="D3A762"/>
                </a:solidFill>
              </a:rPr>
              <a:t>Why each grouping was selected</a:t>
            </a:r>
            <a:endParaRPr sz="1400">
              <a:solidFill>
                <a:srgbClr val="D3A762"/>
              </a:solidFill>
            </a:endParaRPr>
          </a:p>
          <a:p>
            <a:pPr indent="0" lvl="0" marL="0" rtl="0" algn="l">
              <a:spcBef>
                <a:spcPts val="1200"/>
              </a:spcBef>
              <a:spcAft>
                <a:spcPts val="1200"/>
              </a:spcAft>
              <a:buNone/>
            </a:pPr>
            <a:r>
              <a:t/>
            </a:r>
            <a:endParaRPr sz="1400">
              <a:solidFill>
                <a:srgbClr val="D3A76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F2826"/>
        </a:solidFill>
      </p:bgPr>
    </p:bg>
    <p:spTree>
      <p:nvGrpSpPr>
        <p:cNvPr id="99" name="Shape 99"/>
        <p:cNvGrpSpPr/>
        <p:nvPr/>
      </p:nvGrpSpPr>
      <p:grpSpPr>
        <a:xfrm>
          <a:off x="0" y="0"/>
          <a:ext cx="0" cy="0"/>
          <a:chOff x="0" y="0"/>
          <a:chExt cx="0" cy="0"/>
        </a:xfrm>
      </p:grpSpPr>
      <p:sp>
        <p:nvSpPr>
          <p:cNvPr id="100" name="Google Shape;100;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220">
                <a:solidFill>
                  <a:srgbClr val="D3A762"/>
                </a:solidFill>
                <a:latin typeface="Koulen"/>
                <a:ea typeface="Koulen"/>
                <a:cs typeface="Koulen"/>
                <a:sym typeface="Koulen"/>
              </a:rPr>
              <a:t>Results from prompts</a:t>
            </a:r>
            <a:endParaRPr sz="3220">
              <a:solidFill>
                <a:srgbClr val="D3A762"/>
              </a:solidFill>
              <a:latin typeface="Koulen"/>
              <a:ea typeface="Koulen"/>
              <a:cs typeface="Koulen"/>
              <a:sym typeface="Koulen"/>
            </a:endParaRPr>
          </a:p>
          <a:p>
            <a:pPr indent="0" lvl="0" marL="0" rtl="0" algn="ctr">
              <a:spcBef>
                <a:spcPts val="0"/>
              </a:spcBef>
              <a:spcAft>
                <a:spcPts val="0"/>
              </a:spcAft>
              <a:buSzPts val="990"/>
              <a:buNone/>
            </a:pPr>
            <a:r>
              <a:t/>
            </a:r>
            <a:endParaRPr sz="3220">
              <a:solidFill>
                <a:srgbClr val="D3A762"/>
              </a:solidFill>
              <a:latin typeface="Koulen"/>
              <a:ea typeface="Koulen"/>
              <a:cs typeface="Koulen"/>
              <a:sym typeface="Koulen"/>
            </a:endParaRPr>
          </a:p>
          <a:p>
            <a:pPr indent="0" lvl="0" marL="0" rtl="0" algn="ctr">
              <a:spcBef>
                <a:spcPts val="0"/>
              </a:spcBef>
              <a:spcAft>
                <a:spcPts val="0"/>
              </a:spcAft>
              <a:buSzPts val="990"/>
              <a:buNone/>
            </a:pPr>
            <a:r>
              <a:t/>
            </a:r>
            <a:endParaRPr sz="3220">
              <a:solidFill>
                <a:srgbClr val="D3A762"/>
              </a:solidFill>
              <a:latin typeface="Koulen"/>
              <a:ea typeface="Koulen"/>
              <a:cs typeface="Koulen"/>
              <a:sym typeface="Koulen"/>
            </a:endParaRPr>
          </a:p>
        </p:txBody>
      </p:sp>
      <p:sp>
        <p:nvSpPr>
          <p:cNvPr id="101" name="Google Shape;101;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457200" rtl="0" algn="l">
              <a:spcBef>
                <a:spcPts val="1200"/>
              </a:spcBef>
              <a:spcAft>
                <a:spcPts val="0"/>
              </a:spcAft>
              <a:buNone/>
            </a:pPr>
            <a:r>
              <a:rPr lang="en" sz="1100">
                <a:solidFill>
                  <a:srgbClr val="D3A762"/>
                </a:solidFill>
              </a:rPr>
              <a:t>Your cycle-time signature is very specific:</a:t>
            </a:r>
            <a:endParaRPr sz="1100">
              <a:solidFill>
                <a:srgbClr val="D3A762"/>
              </a:solidFill>
            </a:endParaRPr>
          </a:p>
          <a:p>
            <a:pPr indent="-293211" lvl="0" marL="457200" rtl="0" algn="l">
              <a:spcBef>
                <a:spcPts val="1200"/>
              </a:spcBef>
              <a:spcAft>
                <a:spcPts val="0"/>
              </a:spcAft>
              <a:buClr>
                <a:srgbClr val="D3A762"/>
              </a:buClr>
              <a:buSzPct val="100000"/>
              <a:buChar char="●"/>
            </a:pPr>
            <a:r>
              <a:rPr b="1" lang="en" sz="1100">
                <a:solidFill>
                  <a:srgbClr val="D3A762"/>
                </a:solidFill>
              </a:rPr>
              <a:t>Join</a:t>
            </a:r>
            <a:r>
              <a:rPr lang="en" sz="1100">
                <a:solidFill>
                  <a:srgbClr val="D3A762"/>
                </a:solidFill>
              </a:rPr>
              <a:t> is a monster (57.69)</a:t>
            </a:r>
            <a:endParaRPr sz="1100">
              <a:solidFill>
                <a:srgbClr val="D3A762"/>
              </a:solidFill>
            </a:endParaRPr>
          </a:p>
          <a:p>
            <a:pPr indent="-293211" lvl="0" marL="457200" rtl="0" algn="l">
              <a:spcBef>
                <a:spcPts val="0"/>
              </a:spcBef>
              <a:spcAft>
                <a:spcPts val="0"/>
              </a:spcAft>
              <a:buClr>
                <a:srgbClr val="D3A762"/>
              </a:buClr>
              <a:buSzPct val="100000"/>
              <a:buChar char="●"/>
            </a:pPr>
            <a:r>
              <a:rPr b="1" lang="en" sz="1100">
                <a:solidFill>
                  <a:srgbClr val="D3A762"/>
                </a:solidFill>
              </a:rPr>
              <a:t>Hem</a:t>
            </a:r>
            <a:r>
              <a:rPr lang="en" sz="1100">
                <a:solidFill>
                  <a:srgbClr val="D3A762"/>
                </a:solidFill>
              </a:rPr>
              <a:t> and </a:t>
            </a:r>
            <a:r>
              <a:rPr b="1" lang="en" sz="1100">
                <a:solidFill>
                  <a:srgbClr val="D3A762"/>
                </a:solidFill>
              </a:rPr>
              <a:t>Bartack</a:t>
            </a:r>
            <a:r>
              <a:rPr lang="en" sz="1100">
                <a:solidFill>
                  <a:srgbClr val="D3A762"/>
                </a:solidFill>
              </a:rPr>
              <a:t> are heavy mids (40.06 &amp; 37.29)</a:t>
            </a:r>
            <a:endParaRPr sz="1100">
              <a:solidFill>
                <a:srgbClr val="D3A762"/>
              </a:solidFill>
            </a:endParaRPr>
          </a:p>
          <a:p>
            <a:pPr indent="-293211" lvl="0" marL="457200" rtl="0" algn="l">
              <a:spcBef>
                <a:spcPts val="0"/>
              </a:spcBef>
              <a:spcAft>
                <a:spcPts val="0"/>
              </a:spcAft>
              <a:buClr>
                <a:srgbClr val="D3A762"/>
              </a:buClr>
              <a:buSzPct val="100000"/>
              <a:buChar char="●"/>
            </a:pPr>
            <a:r>
              <a:rPr b="1" lang="en" sz="1100">
                <a:solidFill>
                  <a:srgbClr val="D3A762"/>
                </a:solidFill>
              </a:rPr>
              <a:t>Inspect</a:t>
            </a:r>
            <a:r>
              <a:rPr lang="en" sz="1100">
                <a:solidFill>
                  <a:srgbClr val="D3A762"/>
                </a:solidFill>
              </a:rPr>
              <a:t> is substantial (33.44)</a:t>
            </a:r>
            <a:endParaRPr sz="1100">
              <a:solidFill>
                <a:srgbClr val="D3A762"/>
              </a:solidFill>
            </a:endParaRPr>
          </a:p>
          <a:p>
            <a:pPr indent="-293211" lvl="0" marL="457200" rtl="0" algn="l">
              <a:spcBef>
                <a:spcPts val="0"/>
              </a:spcBef>
              <a:spcAft>
                <a:spcPts val="0"/>
              </a:spcAft>
              <a:buClr>
                <a:srgbClr val="D3A762"/>
              </a:buClr>
              <a:buSzPct val="100000"/>
              <a:buChar char="●"/>
            </a:pPr>
            <a:r>
              <a:rPr b="1" lang="en" sz="1100">
                <a:solidFill>
                  <a:srgbClr val="D3A762"/>
                </a:solidFill>
              </a:rPr>
              <a:t>Webbing</a:t>
            </a:r>
            <a:r>
              <a:rPr lang="en" sz="1100">
                <a:solidFill>
                  <a:srgbClr val="D3A762"/>
                </a:solidFill>
              </a:rPr>
              <a:t> is light (19.61)</a:t>
            </a:r>
            <a:endParaRPr sz="1100">
              <a:solidFill>
                <a:srgbClr val="D3A762"/>
              </a:solidFill>
            </a:endParaRPr>
          </a:p>
          <a:p>
            <a:pPr indent="-293211" lvl="0" marL="457200" rtl="0" algn="l">
              <a:spcBef>
                <a:spcPts val="0"/>
              </a:spcBef>
              <a:spcAft>
                <a:spcPts val="0"/>
              </a:spcAft>
              <a:buClr>
                <a:srgbClr val="D3A762"/>
              </a:buClr>
              <a:buSzPct val="100000"/>
              <a:buChar char="●"/>
            </a:pPr>
            <a:r>
              <a:rPr b="1" lang="en" sz="1100">
                <a:solidFill>
                  <a:srgbClr val="D3A762"/>
                </a:solidFill>
              </a:rPr>
              <a:t>Patch</a:t>
            </a:r>
            <a:r>
              <a:rPr lang="en" sz="1100">
                <a:solidFill>
                  <a:srgbClr val="D3A762"/>
                </a:solidFill>
              </a:rPr>
              <a:t> is light-mid (18.74)</a:t>
            </a:r>
            <a:endParaRPr sz="1100">
              <a:solidFill>
                <a:srgbClr val="D3A762"/>
              </a:solidFill>
            </a:endParaRPr>
          </a:p>
          <a:p>
            <a:pPr indent="-293211" lvl="0" marL="457200" rtl="0" algn="l">
              <a:spcBef>
                <a:spcPts val="0"/>
              </a:spcBef>
              <a:spcAft>
                <a:spcPts val="0"/>
              </a:spcAft>
              <a:buClr>
                <a:srgbClr val="D3A762"/>
              </a:buClr>
              <a:buSzPct val="100000"/>
              <a:buChar char="●"/>
            </a:pPr>
            <a:r>
              <a:rPr b="1" lang="en" sz="1100">
                <a:solidFill>
                  <a:srgbClr val="D3A762"/>
                </a:solidFill>
              </a:rPr>
              <a:t>Grommet</a:t>
            </a:r>
            <a:r>
              <a:rPr lang="en" sz="1100">
                <a:solidFill>
                  <a:srgbClr val="D3A762"/>
                </a:solidFill>
              </a:rPr>
              <a:t> &amp; </a:t>
            </a:r>
            <a:r>
              <a:rPr b="1" lang="en" sz="1100">
                <a:solidFill>
                  <a:srgbClr val="D3A762"/>
                </a:solidFill>
              </a:rPr>
              <a:t>Hot Knife</a:t>
            </a:r>
            <a:r>
              <a:rPr lang="en" sz="1100">
                <a:solidFill>
                  <a:srgbClr val="D3A762"/>
                </a:solidFill>
              </a:rPr>
              <a:t> are extremely light (7.7 &amp; 7.4)</a:t>
            </a:r>
            <a:endParaRPr sz="1100">
              <a:solidFill>
                <a:srgbClr val="D3A762"/>
              </a:solidFill>
            </a:endParaRPr>
          </a:p>
          <a:p>
            <a:pPr indent="0" lvl="0" marL="0" rtl="0" algn="l">
              <a:spcBef>
                <a:spcPts val="1200"/>
              </a:spcBef>
              <a:spcAft>
                <a:spcPts val="0"/>
              </a:spcAft>
              <a:buClr>
                <a:schemeClr val="dk1"/>
              </a:buClr>
              <a:buSzPct val="100000"/>
              <a:buFont typeface="Arial"/>
              <a:buNone/>
            </a:pPr>
            <a:r>
              <a:rPr lang="en" sz="1100">
                <a:solidFill>
                  <a:srgbClr val="D3A762"/>
                </a:solidFill>
              </a:rPr>
              <a:t>So the correct approach is:</a:t>
            </a:r>
            <a:endParaRPr sz="1100">
              <a:solidFill>
                <a:srgbClr val="D3A762"/>
              </a:solidFill>
            </a:endParaRPr>
          </a:p>
          <a:p>
            <a:pPr indent="0" lvl="0" marL="0" rtl="0" algn="l">
              <a:spcBef>
                <a:spcPts val="1400"/>
              </a:spcBef>
              <a:spcAft>
                <a:spcPts val="0"/>
              </a:spcAft>
              <a:buClr>
                <a:schemeClr val="dk1"/>
              </a:buClr>
              <a:buSzPct val="84615"/>
              <a:buFont typeface="Arial"/>
              <a:buNone/>
            </a:pPr>
            <a:r>
              <a:rPr b="1" lang="en" sz="1300">
                <a:solidFill>
                  <a:srgbClr val="D3A762"/>
                </a:solidFill>
              </a:rPr>
              <a:t>Anchor each operator with one large step (Join, Hem, Bartack)</a:t>
            </a:r>
            <a:endParaRPr b="1" sz="1300">
              <a:solidFill>
                <a:srgbClr val="D3A762"/>
              </a:solidFill>
            </a:endParaRPr>
          </a:p>
          <a:p>
            <a:pPr indent="0" lvl="0" marL="0" rtl="0" algn="l">
              <a:spcBef>
                <a:spcPts val="1200"/>
              </a:spcBef>
              <a:spcAft>
                <a:spcPts val="0"/>
              </a:spcAft>
              <a:buClr>
                <a:schemeClr val="dk1"/>
              </a:buClr>
              <a:buSzPct val="100000"/>
              <a:buFont typeface="Arial"/>
              <a:buNone/>
            </a:pPr>
            <a:r>
              <a:rPr lang="en" sz="1100">
                <a:solidFill>
                  <a:srgbClr val="D3A762"/>
                </a:solidFill>
              </a:rPr>
              <a:t>Then fill remaining capacity with lighter, logically compatible steps.</a:t>
            </a:r>
            <a:endParaRPr sz="1100">
              <a:solidFill>
                <a:srgbClr val="D3A762"/>
              </a:solidFill>
            </a:endParaRPr>
          </a:p>
          <a:p>
            <a:pPr indent="0" lvl="0" marL="0" rtl="0" algn="l">
              <a:spcBef>
                <a:spcPts val="1200"/>
              </a:spcBef>
              <a:spcAft>
                <a:spcPts val="0"/>
              </a:spcAft>
              <a:buClr>
                <a:schemeClr val="dk1"/>
              </a:buClr>
              <a:buSzPct val="100000"/>
              <a:buFont typeface="Arial"/>
              <a:buNone/>
            </a:pPr>
            <a:r>
              <a:rPr lang="en" sz="1100">
                <a:solidFill>
                  <a:srgbClr val="D3A762"/>
                </a:solidFill>
              </a:rPr>
              <a:t>This yields the optimum balance</a:t>
            </a:r>
            <a:endParaRPr sz="1100">
              <a:solidFill>
                <a:srgbClr val="D3A762"/>
              </a:solidFill>
            </a:endParaRPr>
          </a:p>
          <a:p>
            <a:pPr indent="0" lvl="0" marL="457200" rtl="0" algn="l">
              <a:spcBef>
                <a:spcPts val="1200"/>
              </a:spcBef>
              <a:spcAft>
                <a:spcPts val="0"/>
              </a:spcAft>
              <a:buNone/>
            </a:pPr>
            <a:r>
              <a:t/>
            </a:r>
            <a:endParaRPr sz="1400">
              <a:solidFill>
                <a:srgbClr val="D3A762"/>
              </a:solidFill>
            </a:endParaRPr>
          </a:p>
          <a:p>
            <a:pPr indent="0" lvl="0" marL="0" rtl="0" algn="l">
              <a:spcBef>
                <a:spcPts val="1200"/>
              </a:spcBef>
              <a:spcAft>
                <a:spcPts val="1200"/>
              </a:spcAft>
              <a:buNone/>
            </a:pPr>
            <a:r>
              <a:t/>
            </a:r>
            <a:endParaRPr sz="1400">
              <a:solidFill>
                <a:srgbClr val="D3A76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7F2826"/>
        </a:solidFill>
      </p:bgPr>
    </p:bg>
    <p:spTree>
      <p:nvGrpSpPr>
        <p:cNvPr id="105" name="Shape 105"/>
        <p:cNvGrpSpPr/>
        <p:nvPr/>
      </p:nvGrpSpPr>
      <p:grpSpPr>
        <a:xfrm>
          <a:off x="0" y="0"/>
          <a:ext cx="0" cy="0"/>
          <a:chOff x="0" y="0"/>
          <a:chExt cx="0" cy="0"/>
        </a:xfrm>
      </p:grpSpPr>
      <p:sp>
        <p:nvSpPr>
          <p:cNvPr id="106" name="Google Shape;106;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220">
                <a:solidFill>
                  <a:srgbClr val="D3A762"/>
                </a:solidFill>
                <a:latin typeface="Koulen"/>
                <a:ea typeface="Koulen"/>
                <a:cs typeface="Koulen"/>
                <a:sym typeface="Koulen"/>
              </a:rPr>
              <a:t>Results from prompts</a:t>
            </a:r>
            <a:endParaRPr sz="3220">
              <a:solidFill>
                <a:srgbClr val="D3A762"/>
              </a:solidFill>
              <a:latin typeface="Koulen"/>
              <a:ea typeface="Koulen"/>
              <a:cs typeface="Koulen"/>
              <a:sym typeface="Koulen"/>
            </a:endParaRPr>
          </a:p>
          <a:p>
            <a:pPr indent="0" lvl="0" marL="0" rtl="0" algn="ctr">
              <a:spcBef>
                <a:spcPts val="0"/>
              </a:spcBef>
              <a:spcAft>
                <a:spcPts val="0"/>
              </a:spcAft>
              <a:buSzPts val="990"/>
              <a:buNone/>
            </a:pPr>
            <a:r>
              <a:t/>
            </a:r>
            <a:endParaRPr sz="3220">
              <a:solidFill>
                <a:srgbClr val="D3A762"/>
              </a:solidFill>
              <a:latin typeface="Koulen"/>
              <a:ea typeface="Koulen"/>
              <a:cs typeface="Koulen"/>
              <a:sym typeface="Koulen"/>
            </a:endParaRPr>
          </a:p>
          <a:p>
            <a:pPr indent="0" lvl="0" marL="0" rtl="0" algn="ctr">
              <a:spcBef>
                <a:spcPts val="0"/>
              </a:spcBef>
              <a:spcAft>
                <a:spcPts val="0"/>
              </a:spcAft>
              <a:buSzPts val="990"/>
              <a:buNone/>
            </a:pPr>
            <a:r>
              <a:t/>
            </a:r>
            <a:endParaRPr sz="3220">
              <a:solidFill>
                <a:srgbClr val="D3A762"/>
              </a:solidFill>
              <a:latin typeface="Koulen"/>
              <a:ea typeface="Koulen"/>
              <a:cs typeface="Koulen"/>
              <a:sym typeface="Koulen"/>
            </a:endParaRPr>
          </a:p>
        </p:txBody>
      </p:sp>
      <p:sp>
        <p:nvSpPr>
          <p:cNvPr id="107" name="Google Shape;107;p21"/>
          <p:cNvSpPr txBox="1"/>
          <p:nvPr>
            <p:ph idx="1" type="body"/>
          </p:nvPr>
        </p:nvSpPr>
        <p:spPr>
          <a:xfrm>
            <a:off x="280350" y="1017725"/>
            <a:ext cx="3530100" cy="2365500"/>
          </a:xfrm>
          <a:prstGeom prst="rect">
            <a:avLst/>
          </a:prstGeom>
        </p:spPr>
        <p:txBody>
          <a:bodyPr anchorCtr="0" anchor="t" bIns="91425" lIns="91425" spcFirstLastPara="1" rIns="91425" wrap="square" tIns="91425">
            <a:normAutofit fontScale="25000"/>
          </a:bodyPr>
          <a:lstStyle/>
          <a:p>
            <a:pPr indent="0" lvl="0" marL="0" rtl="0" algn="l">
              <a:spcBef>
                <a:spcPts val="1800"/>
              </a:spcBef>
              <a:spcAft>
                <a:spcPts val="0"/>
              </a:spcAft>
              <a:buNone/>
            </a:pPr>
            <a:r>
              <a:rPr b="1" lang="en" sz="4800">
                <a:solidFill>
                  <a:srgbClr val="D3A762"/>
                </a:solidFill>
              </a:rPr>
              <a:t>Operator 1 – JOIN-CENTERED LOAD</a:t>
            </a:r>
            <a:endParaRPr b="1" sz="4800">
              <a:solidFill>
                <a:srgbClr val="D3A762"/>
              </a:solidFill>
            </a:endParaRPr>
          </a:p>
          <a:p>
            <a:pPr indent="0" lvl="0" marL="0" rtl="0" algn="l">
              <a:spcBef>
                <a:spcPts val="1800"/>
              </a:spcBef>
              <a:spcAft>
                <a:spcPts val="0"/>
              </a:spcAft>
              <a:buClr>
                <a:schemeClr val="dk1"/>
              </a:buClr>
              <a:buSzPct val="42308"/>
              <a:buFont typeface="Arial"/>
              <a:buNone/>
            </a:pPr>
            <a:r>
              <a:rPr b="1" lang="en" sz="2600">
                <a:solidFill>
                  <a:srgbClr val="D3A762"/>
                </a:solidFill>
              </a:rPr>
              <a:t>Full load:</a:t>
            </a:r>
            <a:endParaRPr b="1" sz="2600">
              <a:solidFill>
                <a:srgbClr val="D3A762"/>
              </a:solidFill>
            </a:endParaRPr>
          </a:p>
          <a:p>
            <a:pPr indent="-269875" lvl="0" marL="457200" rtl="0" algn="l">
              <a:spcBef>
                <a:spcPts val="1200"/>
              </a:spcBef>
              <a:spcAft>
                <a:spcPts val="0"/>
              </a:spcAft>
              <a:buClr>
                <a:srgbClr val="D3A762"/>
              </a:buClr>
              <a:buSzPct val="100000"/>
              <a:buChar char="●"/>
            </a:pPr>
            <a:r>
              <a:rPr b="1" lang="en" sz="2600">
                <a:solidFill>
                  <a:srgbClr val="D3A762"/>
                </a:solidFill>
              </a:rPr>
              <a:t>Join — 57.69</a:t>
            </a:r>
            <a:endParaRPr b="1" sz="2600">
              <a:solidFill>
                <a:srgbClr val="D3A762"/>
              </a:solidFill>
            </a:endParaRPr>
          </a:p>
          <a:p>
            <a:pPr indent="-269875" lvl="0" marL="457200" rtl="0" algn="l">
              <a:spcBef>
                <a:spcPts val="0"/>
              </a:spcBef>
              <a:spcAft>
                <a:spcPts val="0"/>
              </a:spcAft>
              <a:buClr>
                <a:srgbClr val="D3A762"/>
              </a:buClr>
              <a:buSzPct val="100000"/>
              <a:buChar char="●"/>
            </a:pPr>
            <a:r>
              <a:rPr b="1" lang="en" sz="2600">
                <a:solidFill>
                  <a:srgbClr val="D3A762"/>
                </a:solidFill>
              </a:rPr>
              <a:t>Grommet — 7.73</a:t>
            </a:r>
            <a:endParaRPr b="1" sz="2600">
              <a:solidFill>
                <a:srgbClr val="D3A762"/>
              </a:solidFill>
            </a:endParaRPr>
          </a:p>
          <a:p>
            <a:pPr indent="-269875" lvl="0" marL="457200" rtl="0" algn="l">
              <a:spcBef>
                <a:spcPts val="0"/>
              </a:spcBef>
              <a:spcAft>
                <a:spcPts val="0"/>
              </a:spcAft>
              <a:buClr>
                <a:srgbClr val="D3A762"/>
              </a:buClr>
              <a:buSzPct val="100000"/>
              <a:buChar char="●"/>
            </a:pPr>
            <a:r>
              <a:rPr b="1" lang="en" sz="2600">
                <a:solidFill>
                  <a:srgbClr val="D3A762"/>
                </a:solidFill>
              </a:rPr>
              <a:t>Hot Knife — 7.41</a:t>
            </a:r>
            <a:endParaRPr b="1" sz="2600">
              <a:solidFill>
                <a:srgbClr val="D3A762"/>
              </a:solidFill>
            </a:endParaRPr>
          </a:p>
          <a:p>
            <a:pPr indent="-269875" lvl="0" marL="457200" rtl="0" algn="l">
              <a:spcBef>
                <a:spcPts val="0"/>
              </a:spcBef>
              <a:spcAft>
                <a:spcPts val="0"/>
              </a:spcAft>
              <a:buClr>
                <a:srgbClr val="D3A762"/>
              </a:buClr>
              <a:buSzPct val="100000"/>
              <a:buChar char="●"/>
            </a:pPr>
            <a:r>
              <a:rPr b="1" lang="en" sz="2600">
                <a:solidFill>
                  <a:srgbClr val="D3A762"/>
                </a:solidFill>
              </a:rPr>
              <a:t>Total: 72.83 sec (PERFECT)</a:t>
            </a:r>
            <a:endParaRPr b="1" sz="2600">
              <a:solidFill>
                <a:srgbClr val="D3A762"/>
              </a:solidFill>
            </a:endParaRPr>
          </a:p>
          <a:p>
            <a:pPr indent="0" lvl="0" marL="0" rtl="0" algn="l">
              <a:spcBef>
                <a:spcPts val="1200"/>
              </a:spcBef>
              <a:spcAft>
                <a:spcPts val="0"/>
              </a:spcAft>
              <a:buNone/>
            </a:pPr>
            <a:r>
              <a:rPr lang="en" sz="2600">
                <a:solidFill>
                  <a:srgbClr val="D3A762"/>
                </a:solidFill>
              </a:rPr>
              <a:t>Why this works:</a:t>
            </a:r>
            <a:br>
              <a:rPr lang="en" sz="2600">
                <a:solidFill>
                  <a:srgbClr val="D3A762"/>
                </a:solidFill>
              </a:rPr>
            </a:br>
            <a:r>
              <a:rPr lang="en" sz="2600">
                <a:solidFill>
                  <a:srgbClr val="D3A762"/>
                </a:solidFill>
              </a:rPr>
              <a:t> Join is massively heavy. The only way to balance it is to pair it with </a:t>
            </a:r>
            <a:r>
              <a:rPr i="1" lang="en" sz="2600">
                <a:solidFill>
                  <a:srgbClr val="D3A762"/>
                </a:solidFill>
              </a:rPr>
              <a:t>two ultra-fast steps</a:t>
            </a:r>
            <a:r>
              <a:rPr lang="en" sz="2600">
                <a:solidFill>
                  <a:srgbClr val="D3A762"/>
                </a:solidFill>
              </a:rPr>
              <a:t> — grommet and hot knife. This was exactly the breakthrough last time.</a:t>
            </a:r>
            <a:endParaRPr sz="2600">
              <a:solidFill>
                <a:srgbClr val="D3A762"/>
              </a:solidFill>
            </a:endParaRPr>
          </a:p>
          <a:p>
            <a:pPr indent="0" lvl="0" marL="0" rtl="0" algn="l">
              <a:spcBef>
                <a:spcPts val="1200"/>
              </a:spcBef>
              <a:spcAft>
                <a:spcPts val="0"/>
              </a:spcAft>
              <a:buClr>
                <a:schemeClr val="dk1"/>
              </a:buClr>
              <a:buSzPct val="42308"/>
              <a:buFont typeface="Arial"/>
              <a:buNone/>
            </a:pPr>
            <a:r>
              <a:t/>
            </a:r>
            <a:endParaRPr sz="2600">
              <a:solidFill>
                <a:srgbClr val="D3A762"/>
              </a:solidFill>
            </a:endParaRPr>
          </a:p>
          <a:p>
            <a:pPr indent="0" lvl="0" marL="0" rtl="0" algn="l">
              <a:spcBef>
                <a:spcPts val="1200"/>
              </a:spcBef>
              <a:spcAft>
                <a:spcPts val="1200"/>
              </a:spcAft>
              <a:buNone/>
            </a:pPr>
            <a:r>
              <a:t/>
            </a:r>
            <a:endParaRPr sz="1100">
              <a:solidFill>
                <a:srgbClr val="D3A762"/>
              </a:solidFill>
            </a:endParaRPr>
          </a:p>
        </p:txBody>
      </p:sp>
      <p:sp>
        <p:nvSpPr>
          <p:cNvPr id="108" name="Google Shape;108;p21"/>
          <p:cNvSpPr txBox="1"/>
          <p:nvPr/>
        </p:nvSpPr>
        <p:spPr>
          <a:xfrm>
            <a:off x="2585700" y="3110100"/>
            <a:ext cx="3972600" cy="2095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800"/>
              </a:spcBef>
              <a:spcAft>
                <a:spcPts val="0"/>
              </a:spcAft>
              <a:buClr>
                <a:schemeClr val="dk1"/>
              </a:buClr>
              <a:buSzPts val="1100"/>
              <a:buFont typeface="Arial"/>
              <a:buNone/>
            </a:pPr>
            <a:r>
              <a:rPr b="1" lang="en" sz="1200">
                <a:solidFill>
                  <a:srgbClr val="D3A762"/>
                </a:solidFill>
              </a:rPr>
              <a:t>Operator 3 – BARTACK-CENTERED LOAD</a:t>
            </a:r>
            <a:endParaRPr b="1" sz="1200">
              <a:solidFill>
                <a:srgbClr val="D3A762"/>
              </a:solidFill>
            </a:endParaRPr>
          </a:p>
          <a:p>
            <a:pPr indent="0" lvl="0" marL="0" rtl="0" algn="l">
              <a:lnSpc>
                <a:spcPct val="115000"/>
              </a:lnSpc>
              <a:spcBef>
                <a:spcPts val="1200"/>
              </a:spcBef>
              <a:spcAft>
                <a:spcPts val="0"/>
              </a:spcAft>
              <a:buClr>
                <a:schemeClr val="dk1"/>
              </a:buClr>
              <a:buSzPts val="1100"/>
              <a:buFont typeface="Arial"/>
              <a:buNone/>
            </a:pPr>
            <a:r>
              <a:rPr b="1" lang="en" sz="650">
                <a:solidFill>
                  <a:srgbClr val="D3A762"/>
                </a:solidFill>
              </a:rPr>
              <a:t>Full load:</a:t>
            </a:r>
            <a:endParaRPr b="1" sz="650">
              <a:solidFill>
                <a:srgbClr val="D3A762"/>
              </a:solidFill>
            </a:endParaRPr>
          </a:p>
          <a:p>
            <a:pPr indent="-269875" lvl="0" marL="457200" rtl="0" algn="l">
              <a:lnSpc>
                <a:spcPct val="115000"/>
              </a:lnSpc>
              <a:spcBef>
                <a:spcPts val="1200"/>
              </a:spcBef>
              <a:spcAft>
                <a:spcPts val="0"/>
              </a:spcAft>
              <a:buClr>
                <a:srgbClr val="D3A762"/>
              </a:buClr>
              <a:buSzPts val="650"/>
              <a:buChar char="●"/>
            </a:pPr>
            <a:r>
              <a:rPr b="1" lang="en" sz="650">
                <a:solidFill>
                  <a:srgbClr val="D3A762"/>
                </a:solidFill>
              </a:rPr>
              <a:t>Bartack — 37.29</a:t>
            </a:r>
            <a:endParaRPr b="1" sz="650">
              <a:solidFill>
                <a:srgbClr val="D3A762"/>
              </a:solidFill>
            </a:endParaRPr>
          </a:p>
          <a:p>
            <a:pPr indent="-269875" lvl="0" marL="457200" rtl="0" algn="l">
              <a:lnSpc>
                <a:spcPct val="115000"/>
              </a:lnSpc>
              <a:spcBef>
                <a:spcPts val="0"/>
              </a:spcBef>
              <a:spcAft>
                <a:spcPts val="0"/>
              </a:spcAft>
              <a:buClr>
                <a:srgbClr val="D3A762"/>
              </a:buClr>
              <a:buSzPts val="650"/>
              <a:buChar char="●"/>
            </a:pPr>
            <a:r>
              <a:rPr b="1" lang="en" sz="650">
                <a:solidFill>
                  <a:srgbClr val="D3A762"/>
                </a:solidFill>
              </a:rPr>
              <a:t>Inspect — 33.44</a:t>
            </a:r>
            <a:endParaRPr b="1" sz="650">
              <a:solidFill>
                <a:srgbClr val="D3A762"/>
              </a:solidFill>
            </a:endParaRPr>
          </a:p>
          <a:p>
            <a:pPr indent="-269875" lvl="0" marL="457200" rtl="0" algn="l">
              <a:lnSpc>
                <a:spcPct val="115000"/>
              </a:lnSpc>
              <a:spcBef>
                <a:spcPts val="0"/>
              </a:spcBef>
              <a:spcAft>
                <a:spcPts val="0"/>
              </a:spcAft>
              <a:buClr>
                <a:srgbClr val="D3A762"/>
              </a:buClr>
              <a:buSzPts val="650"/>
              <a:buChar char="●"/>
            </a:pPr>
            <a:r>
              <a:rPr b="1" lang="en" sz="650">
                <a:solidFill>
                  <a:srgbClr val="D3A762"/>
                </a:solidFill>
              </a:rPr>
              <a:t>Total: 70.73 sec (near-perfect)</a:t>
            </a:r>
            <a:endParaRPr b="1" sz="650">
              <a:solidFill>
                <a:srgbClr val="D3A762"/>
              </a:solidFill>
            </a:endParaRPr>
          </a:p>
          <a:p>
            <a:pPr indent="0" lvl="0" marL="0" rtl="0" algn="l">
              <a:lnSpc>
                <a:spcPct val="115000"/>
              </a:lnSpc>
              <a:spcBef>
                <a:spcPts val="1200"/>
              </a:spcBef>
              <a:spcAft>
                <a:spcPts val="0"/>
              </a:spcAft>
              <a:buClr>
                <a:schemeClr val="dk1"/>
              </a:buClr>
              <a:buSzPts val="1100"/>
              <a:buFont typeface="Arial"/>
              <a:buNone/>
            </a:pPr>
            <a:r>
              <a:rPr lang="en" sz="650">
                <a:solidFill>
                  <a:srgbClr val="D3A762"/>
                </a:solidFill>
              </a:rPr>
              <a:t>Why this works:</a:t>
            </a:r>
            <a:br>
              <a:rPr lang="en" sz="650">
                <a:solidFill>
                  <a:srgbClr val="D3A762"/>
                </a:solidFill>
              </a:rPr>
            </a:br>
            <a:r>
              <a:rPr lang="en" sz="650">
                <a:solidFill>
                  <a:srgbClr val="D3A762"/>
                </a:solidFill>
              </a:rPr>
              <a:t> Bartack is heavy; inspect is heavy-mid. Together they land almost exactly on target. Importantly, inspect stays here because it finishes flow (customer-facing quality) and closes the U-shape efficiently.</a:t>
            </a:r>
            <a:endParaRPr sz="650">
              <a:solidFill>
                <a:srgbClr val="D3A762"/>
              </a:solidFill>
            </a:endParaRPr>
          </a:p>
          <a:p>
            <a:pPr indent="0" lvl="0" marL="0" rtl="0" algn="l">
              <a:spcBef>
                <a:spcPts val="1200"/>
              </a:spcBef>
              <a:spcAft>
                <a:spcPts val="0"/>
              </a:spcAft>
              <a:buNone/>
            </a:pPr>
            <a:r>
              <a:t/>
            </a:r>
            <a:endParaRPr sz="1800">
              <a:solidFill>
                <a:schemeClr val="dk2"/>
              </a:solidFill>
            </a:endParaRPr>
          </a:p>
        </p:txBody>
      </p:sp>
      <p:sp>
        <p:nvSpPr>
          <p:cNvPr id="109" name="Google Shape;109;p21"/>
          <p:cNvSpPr txBox="1"/>
          <p:nvPr/>
        </p:nvSpPr>
        <p:spPr>
          <a:xfrm>
            <a:off x="5368275" y="1017725"/>
            <a:ext cx="3010800" cy="1908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800"/>
              </a:spcBef>
              <a:spcAft>
                <a:spcPts val="0"/>
              </a:spcAft>
              <a:buClr>
                <a:schemeClr val="dk1"/>
              </a:buClr>
              <a:buSzPts val="1100"/>
              <a:buFont typeface="Arial"/>
              <a:buNone/>
            </a:pPr>
            <a:r>
              <a:rPr b="1" lang="en" sz="1200">
                <a:solidFill>
                  <a:srgbClr val="D3A762"/>
                </a:solidFill>
              </a:rPr>
              <a:t>Operator 2 – HEM-CENTERED LOAD</a:t>
            </a:r>
            <a:endParaRPr b="1" sz="1200">
              <a:solidFill>
                <a:srgbClr val="D3A762"/>
              </a:solidFill>
            </a:endParaRPr>
          </a:p>
          <a:p>
            <a:pPr indent="0" lvl="0" marL="0" rtl="0" algn="l">
              <a:lnSpc>
                <a:spcPct val="115000"/>
              </a:lnSpc>
              <a:spcBef>
                <a:spcPts val="1200"/>
              </a:spcBef>
              <a:spcAft>
                <a:spcPts val="0"/>
              </a:spcAft>
              <a:buClr>
                <a:schemeClr val="dk1"/>
              </a:buClr>
              <a:buSzPts val="1100"/>
              <a:buFont typeface="Arial"/>
              <a:buNone/>
            </a:pPr>
            <a:r>
              <a:rPr b="1" lang="en" sz="668">
                <a:solidFill>
                  <a:srgbClr val="D3A762"/>
                </a:solidFill>
              </a:rPr>
              <a:t>Full load:</a:t>
            </a:r>
            <a:endParaRPr b="1" sz="668">
              <a:solidFill>
                <a:srgbClr val="D3A762"/>
              </a:solidFill>
            </a:endParaRPr>
          </a:p>
          <a:p>
            <a:pPr indent="-271032" lvl="0" marL="457200" rtl="0" algn="l">
              <a:lnSpc>
                <a:spcPct val="115000"/>
              </a:lnSpc>
              <a:spcBef>
                <a:spcPts val="1200"/>
              </a:spcBef>
              <a:spcAft>
                <a:spcPts val="0"/>
              </a:spcAft>
              <a:buClr>
                <a:srgbClr val="D3A762"/>
              </a:buClr>
              <a:buSzPts val="668"/>
              <a:buChar char="●"/>
            </a:pPr>
            <a:r>
              <a:rPr b="1" lang="en" sz="668">
                <a:solidFill>
                  <a:srgbClr val="D3A762"/>
                </a:solidFill>
              </a:rPr>
              <a:t>Hem — 40.06</a:t>
            </a:r>
            <a:endParaRPr b="1" sz="668">
              <a:solidFill>
                <a:srgbClr val="D3A762"/>
              </a:solidFill>
            </a:endParaRPr>
          </a:p>
          <a:p>
            <a:pPr indent="-271032" lvl="0" marL="457200" rtl="0" algn="l">
              <a:lnSpc>
                <a:spcPct val="115000"/>
              </a:lnSpc>
              <a:spcBef>
                <a:spcPts val="0"/>
              </a:spcBef>
              <a:spcAft>
                <a:spcPts val="0"/>
              </a:spcAft>
              <a:buClr>
                <a:srgbClr val="D3A762"/>
              </a:buClr>
              <a:buSzPts val="668"/>
              <a:buChar char="●"/>
            </a:pPr>
            <a:r>
              <a:rPr b="1" lang="en" sz="668">
                <a:solidFill>
                  <a:srgbClr val="D3A762"/>
                </a:solidFill>
              </a:rPr>
              <a:t>Webbing — 19.61</a:t>
            </a:r>
            <a:endParaRPr b="1" sz="668">
              <a:solidFill>
                <a:srgbClr val="D3A762"/>
              </a:solidFill>
            </a:endParaRPr>
          </a:p>
          <a:p>
            <a:pPr indent="-271032" lvl="0" marL="457200" rtl="0" algn="l">
              <a:lnSpc>
                <a:spcPct val="115000"/>
              </a:lnSpc>
              <a:spcBef>
                <a:spcPts val="0"/>
              </a:spcBef>
              <a:spcAft>
                <a:spcPts val="0"/>
              </a:spcAft>
              <a:buClr>
                <a:srgbClr val="D3A762"/>
              </a:buClr>
              <a:buSzPts val="668"/>
              <a:buChar char="●"/>
            </a:pPr>
            <a:r>
              <a:rPr b="1" lang="en" sz="668">
                <a:solidFill>
                  <a:srgbClr val="D3A762"/>
                </a:solidFill>
              </a:rPr>
              <a:t>Patch — 18.74</a:t>
            </a:r>
            <a:endParaRPr b="1" sz="668">
              <a:solidFill>
                <a:srgbClr val="D3A762"/>
              </a:solidFill>
            </a:endParaRPr>
          </a:p>
          <a:p>
            <a:pPr indent="-271032" lvl="0" marL="457200" rtl="0" algn="l">
              <a:lnSpc>
                <a:spcPct val="115000"/>
              </a:lnSpc>
              <a:spcBef>
                <a:spcPts val="0"/>
              </a:spcBef>
              <a:spcAft>
                <a:spcPts val="0"/>
              </a:spcAft>
              <a:buClr>
                <a:srgbClr val="D3A762"/>
              </a:buClr>
              <a:buSzPts val="668"/>
              <a:buChar char="●"/>
            </a:pPr>
            <a:r>
              <a:rPr b="1" lang="en" sz="668">
                <a:solidFill>
                  <a:srgbClr val="D3A762"/>
                </a:solidFill>
              </a:rPr>
              <a:t>Total: 78.41 sec (dead-center for takt)</a:t>
            </a:r>
            <a:endParaRPr b="1" sz="668">
              <a:solidFill>
                <a:srgbClr val="D3A762"/>
              </a:solidFill>
            </a:endParaRPr>
          </a:p>
          <a:p>
            <a:pPr indent="0" lvl="0" marL="0" rtl="0" algn="l">
              <a:lnSpc>
                <a:spcPct val="115000"/>
              </a:lnSpc>
              <a:spcBef>
                <a:spcPts val="1200"/>
              </a:spcBef>
              <a:spcAft>
                <a:spcPts val="1200"/>
              </a:spcAft>
              <a:buClr>
                <a:schemeClr val="dk1"/>
              </a:buClr>
              <a:buSzPts val="1100"/>
              <a:buFont typeface="Arial"/>
              <a:buNone/>
            </a:pPr>
            <a:r>
              <a:rPr lang="en" sz="668">
                <a:solidFill>
                  <a:srgbClr val="D3A762"/>
                </a:solidFill>
              </a:rPr>
              <a:t>Why this works:</a:t>
            </a:r>
            <a:br>
              <a:rPr lang="en" sz="668">
                <a:solidFill>
                  <a:srgbClr val="D3A762"/>
                </a:solidFill>
              </a:rPr>
            </a:br>
            <a:r>
              <a:rPr lang="en" sz="668">
                <a:solidFill>
                  <a:srgbClr val="D3A762"/>
                </a:solidFill>
              </a:rPr>
              <a:t> Hem is the second-heaviest operation. Pairing Hem + Webbing + Patch creates a beautifully centered workload (~78 sec). Most people try to put Webbing elsewhere, but mathematically this is the most stable build.</a:t>
            </a:r>
            <a:endParaRPr sz="668">
              <a:solidFill>
                <a:srgbClr val="D3A762"/>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